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7"/>
  </p:notesMasterIdLst>
  <p:handoutMasterIdLst>
    <p:handoutMasterId r:id="rId78"/>
  </p:handoutMasterIdLst>
  <p:sldIdLst>
    <p:sldId id="318" r:id="rId3"/>
    <p:sldId id="340" r:id="rId4"/>
    <p:sldId id="341" r:id="rId5"/>
    <p:sldId id="342" r:id="rId6"/>
    <p:sldId id="343" r:id="rId7"/>
    <p:sldId id="344" r:id="rId8"/>
    <p:sldId id="345" r:id="rId9"/>
    <p:sldId id="346" r:id="rId10"/>
    <p:sldId id="347" r:id="rId11"/>
    <p:sldId id="348" r:id="rId12"/>
    <p:sldId id="349" r:id="rId13"/>
    <p:sldId id="350" r:id="rId14"/>
    <p:sldId id="351" r:id="rId15"/>
    <p:sldId id="411" r:id="rId16"/>
    <p:sldId id="352" r:id="rId17"/>
    <p:sldId id="353" r:id="rId18"/>
    <p:sldId id="354" r:id="rId19"/>
    <p:sldId id="355" r:id="rId20"/>
    <p:sldId id="356" r:id="rId21"/>
    <p:sldId id="357" r:id="rId22"/>
    <p:sldId id="365" r:id="rId23"/>
    <p:sldId id="366" r:id="rId24"/>
    <p:sldId id="367" r:id="rId25"/>
    <p:sldId id="368" r:id="rId26"/>
    <p:sldId id="369" r:id="rId27"/>
    <p:sldId id="370" r:id="rId28"/>
    <p:sldId id="358" r:id="rId29"/>
    <p:sldId id="371" r:id="rId30"/>
    <p:sldId id="399" r:id="rId31"/>
    <p:sldId id="400" r:id="rId32"/>
    <p:sldId id="372" r:id="rId33"/>
    <p:sldId id="373" r:id="rId34"/>
    <p:sldId id="374" r:id="rId35"/>
    <p:sldId id="375" r:id="rId36"/>
    <p:sldId id="376" r:id="rId37"/>
    <p:sldId id="377" r:id="rId38"/>
    <p:sldId id="378" r:id="rId39"/>
    <p:sldId id="379" r:id="rId40"/>
    <p:sldId id="380" r:id="rId41"/>
    <p:sldId id="360" r:id="rId42"/>
    <p:sldId id="381" r:id="rId43"/>
    <p:sldId id="382" r:id="rId44"/>
    <p:sldId id="383" r:id="rId45"/>
    <p:sldId id="384" r:id="rId46"/>
    <p:sldId id="385" r:id="rId47"/>
    <p:sldId id="386" r:id="rId48"/>
    <p:sldId id="387" r:id="rId49"/>
    <p:sldId id="388" r:id="rId50"/>
    <p:sldId id="389" r:id="rId51"/>
    <p:sldId id="359" r:id="rId52"/>
    <p:sldId id="390" r:id="rId53"/>
    <p:sldId id="391" r:id="rId54"/>
    <p:sldId id="392" r:id="rId55"/>
    <p:sldId id="393" r:id="rId56"/>
    <p:sldId id="361" r:id="rId57"/>
    <p:sldId id="394" r:id="rId58"/>
    <p:sldId id="395" r:id="rId59"/>
    <p:sldId id="339" r:id="rId60"/>
    <p:sldId id="396" r:id="rId61"/>
    <p:sldId id="397" r:id="rId62"/>
    <p:sldId id="398" r:id="rId63"/>
    <p:sldId id="401" r:id="rId64"/>
    <p:sldId id="402" r:id="rId65"/>
    <p:sldId id="403" r:id="rId66"/>
    <p:sldId id="404" r:id="rId67"/>
    <p:sldId id="362" r:id="rId68"/>
    <p:sldId id="405" r:id="rId69"/>
    <p:sldId id="406" r:id="rId70"/>
    <p:sldId id="407" r:id="rId71"/>
    <p:sldId id="408" r:id="rId72"/>
    <p:sldId id="409" r:id="rId73"/>
    <p:sldId id="410" r:id="rId74"/>
    <p:sldId id="363" r:id="rId75"/>
    <p:sldId id="364" r:id="rId76"/>
  </p:sldIdLst>
  <p:sldSz cx="12188825"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9" d="100"/>
          <a:sy n="89" d="100"/>
        </p:scale>
        <p:origin x="466" y="8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2/16/2016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2/16/2016</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3213" y="1277"/>
            <a:ext cx="4265612" cy="6855446"/>
          </a:xfrm>
          <a:prstGeom prst="rect">
            <a:avLst/>
          </a:prstGeom>
          <a:noFill/>
        </p:spPr>
      </p:pic>
      <p:sp>
        <p:nvSpPr>
          <p:cNvPr id="2" name="Title 1"/>
          <p:cNvSpPr>
            <a:spLocks noGrp="1"/>
          </p:cNvSpPr>
          <p:nvPr>
            <p:ph type="ctrTitle"/>
          </p:nvPr>
        </p:nvSpPr>
        <p:spPr>
          <a:xfrm>
            <a:off x="1520824" y="990600"/>
            <a:ext cx="6249988" cy="3048000"/>
          </a:xfrm>
        </p:spPr>
        <p:txBody>
          <a:bodyPr anchor="b">
            <a:normAutofit/>
          </a:bodyPr>
          <a:lstStyle>
            <a:lvl1pPr>
              <a:lnSpc>
                <a:spcPct val="80000"/>
              </a:lnSpc>
              <a:defRPr sz="66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1520825" y="4361030"/>
            <a:ext cx="6249987" cy="1807996"/>
          </a:xfrm>
        </p:spPr>
        <p:txBody>
          <a:bodyPr>
            <a:noAutofit/>
          </a:bodyPr>
          <a:lstStyle>
            <a:lvl1pPr marL="0" indent="0" algn="l">
              <a:spcBef>
                <a:spcPts val="0"/>
              </a:spcBef>
              <a:buNone/>
              <a:defRPr sz="4400" cap="none"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cxnSp>
        <p:nvCxnSpPr>
          <p:cNvPr id="6" name="Straight Connector 5"/>
          <p:cNvCxnSpPr/>
          <p:nvPr/>
        </p:nvCxnSpPr>
        <p:spPr>
          <a:xfrm>
            <a:off x="1658936" y="4191000"/>
            <a:ext cx="6035676" cy="17629"/>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creen Picture without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6" cy="6858000"/>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97648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2/16/2016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2/16/2016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2/16/2016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2/16/2016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2/16/2016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Sid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094414" y="0"/>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2/16/2016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2/16/2016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3611" y="0"/>
            <a:ext cx="1065213" cy="6858000"/>
          </a:xfrm>
          <a:prstGeom prst="rect">
            <a:avLst/>
          </a:prstGeom>
          <a:noFill/>
          <a:ln>
            <a:noFill/>
          </a:ln>
        </p:spPr>
      </p:pic>
      <p:sp>
        <p:nvSpPr>
          <p:cNvPr id="2" name="Title 1"/>
          <p:cNvSpPr>
            <a:spLocks noGrp="1"/>
          </p:cNvSpPr>
          <p:nvPr>
            <p:ph type="title"/>
          </p:nvPr>
        </p:nvSpPr>
        <p:spPr>
          <a:xfrm>
            <a:off x="1522410" y="1143000"/>
            <a:ext cx="8229601" cy="2411103"/>
          </a:xfrm>
        </p:spPr>
        <p:txBody>
          <a:bodyPr anchor="b">
            <a:normAutofit/>
          </a:bodyPr>
          <a:lstStyle>
            <a:lvl1pPr algn="l">
              <a:lnSpc>
                <a:spcPct val="80000"/>
              </a:lnSpc>
              <a:defRPr sz="6000" b="0" cap="none" baseline="0">
                <a:solidFill>
                  <a:schemeClr val="tx1"/>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1522412" y="3782704"/>
            <a:ext cx="8229601" cy="1292225"/>
          </a:xfrm>
        </p:spPr>
        <p:txBody>
          <a:bodyPr anchor="t">
            <a:normAutofit/>
          </a:bodyPr>
          <a:lstStyle>
            <a:lvl1pPr marL="0" indent="0">
              <a:spcBef>
                <a:spcPts val="0"/>
              </a:spcBef>
              <a:buNone/>
              <a:defRPr sz="4000" cap="none"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2/16/2016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3688875"/>
            <a:ext cx="80168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10058399" cy="762000"/>
          </a:xfrm>
        </p:spPr>
        <p:txBody>
          <a:bodyPr>
            <a:normAutofit/>
          </a:bodyPr>
          <a:lstStyle>
            <a:lvl1pPr>
              <a:defRPr sz="4800"/>
            </a:lvl1pPr>
          </a:lstStyle>
          <a:p>
            <a:r>
              <a:rPr lang="en-US" dirty="0" smtClean="0"/>
              <a:t>Click to edit Master title style</a:t>
            </a:r>
            <a:endParaRPr dirty="0"/>
          </a:p>
        </p:txBody>
      </p:sp>
      <p:sp>
        <p:nvSpPr>
          <p:cNvPr id="3" name="Content Placeholder 2"/>
          <p:cNvSpPr>
            <a:spLocks noGrp="1"/>
          </p:cNvSpPr>
          <p:nvPr>
            <p:ph idx="1"/>
          </p:nvPr>
        </p:nvSpPr>
        <p:spPr>
          <a:xfrm>
            <a:off x="1522413" y="1447801"/>
            <a:ext cx="10058399" cy="4952999"/>
          </a:xfrm>
        </p:spPr>
        <p:txBody>
          <a:bodyPr/>
          <a:lstStyle>
            <a:lvl1pPr>
              <a:lnSpc>
                <a:spcPct val="100000"/>
              </a:lnSpc>
              <a:defRPr sz="4000"/>
            </a:lvl1pPr>
            <a:lvl2pPr>
              <a:lnSpc>
                <a:spcPct val="100000"/>
              </a:lnSpc>
              <a:defRPr sz="3600"/>
            </a:lvl2pPr>
            <a:lvl3pPr>
              <a:lnSpc>
                <a:spcPct val="100000"/>
              </a:lnSpc>
              <a:defRPr sz="3200"/>
            </a:lvl3pPr>
            <a:lvl4pPr marL="685800" indent="0">
              <a:buNone/>
              <a:defRPr sz="1800"/>
            </a:lvl4pPr>
            <a:lvl5pPr marL="86042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7" name="Straight Connector 6"/>
          <p:cNvCxnSpPr/>
          <p:nvPr/>
        </p:nvCxnSpPr>
        <p:spPr>
          <a:xfrm>
            <a:off x="1674812" y="1295400"/>
            <a:ext cx="9753600"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381000"/>
            <a:ext cx="10058399" cy="6019800"/>
          </a:xfrm>
        </p:spPr>
        <p:txBody>
          <a:bodyPr>
            <a:normAutofit/>
          </a:bodyPr>
          <a:lstStyle>
            <a:lvl1pPr>
              <a:lnSpc>
                <a:spcPct val="100000"/>
              </a:lnSpc>
              <a:defRPr sz="4400"/>
            </a:lvl1pPr>
            <a:lvl2pPr>
              <a:lnSpc>
                <a:spcPct val="100000"/>
              </a:lnSpc>
              <a:defRPr sz="4000"/>
            </a:lvl2pPr>
            <a:lvl3pPr>
              <a:lnSpc>
                <a:spcPct val="100000"/>
              </a:lnSpc>
              <a:defRPr sz="3600"/>
            </a:lvl3pPr>
            <a:lvl4pPr marL="685800" indent="0">
              <a:buNone/>
              <a:defRPr sz="1800"/>
            </a:lvl4pPr>
            <a:lvl5pPr marL="86042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089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Spli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2413" y="381000"/>
            <a:ext cx="10058399" cy="2971800"/>
          </a:xfrm>
        </p:spPr>
        <p:txBody>
          <a:bodyPr>
            <a:normAutofit/>
          </a:bodyPr>
          <a:lstStyle>
            <a:lvl1pPr>
              <a:lnSpc>
                <a:spcPct val="100000"/>
              </a:lnSpc>
              <a:defRPr sz="4400"/>
            </a:lvl1pPr>
            <a:lvl2pPr>
              <a:lnSpc>
                <a:spcPct val="100000"/>
              </a:lnSpc>
              <a:defRPr sz="4000"/>
            </a:lvl2pPr>
            <a:lvl3pPr>
              <a:lnSpc>
                <a:spcPct val="100000"/>
              </a:lnSpc>
              <a:defRPr sz="3600"/>
            </a:lvl3pPr>
            <a:lvl4pPr marL="685800" indent="0">
              <a:buNone/>
              <a:defRPr sz="1800"/>
            </a:lvl4pPr>
            <a:lvl5pPr marL="86042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2"/>
          <p:cNvSpPr>
            <a:spLocks noGrp="1"/>
          </p:cNvSpPr>
          <p:nvPr>
            <p:ph idx="10"/>
          </p:nvPr>
        </p:nvSpPr>
        <p:spPr>
          <a:xfrm>
            <a:off x="1522412" y="3429000"/>
            <a:ext cx="10058399" cy="2971800"/>
          </a:xfrm>
        </p:spPr>
        <p:txBody>
          <a:bodyPr>
            <a:normAutofit/>
          </a:bodyPr>
          <a:lstStyle>
            <a:lvl1pPr>
              <a:lnSpc>
                <a:spcPct val="100000"/>
              </a:lnSpc>
              <a:defRPr sz="4400"/>
            </a:lvl1pPr>
            <a:lvl2pPr>
              <a:lnSpc>
                <a:spcPct val="100000"/>
              </a:lnSpc>
              <a:defRPr sz="4000"/>
            </a:lvl2pPr>
            <a:lvl3pPr>
              <a:lnSpc>
                <a:spcPct val="100000"/>
              </a:lnSpc>
              <a:defRPr sz="3600"/>
            </a:lvl3pPr>
            <a:lvl4pPr marL="685800" indent="0">
              <a:buNone/>
              <a:defRPr sz="1800"/>
            </a:lvl4pPr>
            <a:lvl5pPr marL="86042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0188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2414" y="457200"/>
            <a:ext cx="10058398" cy="5257801"/>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5943600"/>
            <a:ext cx="10058399" cy="685800"/>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5867400"/>
            <a:ext cx="97694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17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Larger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2414" y="457201"/>
            <a:ext cx="10058398" cy="4572000"/>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5334000"/>
            <a:ext cx="10058399" cy="1295400"/>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5181600"/>
            <a:ext cx="9769476" cy="0"/>
          </a:xfrm>
          <a:prstGeom prst="line">
            <a:avLst/>
          </a:prstGeom>
          <a:ln w="127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74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out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22414" y="457200"/>
            <a:ext cx="10058398" cy="6172200"/>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143717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creen Picture with Middle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6" cy="6858000"/>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Title 1"/>
          <p:cNvSpPr>
            <a:spLocks noGrp="1"/>
          </p:cNvSpPr>
          <p:nvPr>
            <p:ph type="title"/>
          </p:nvPr>
        </p:nvSpPr>
        <p:spPr>
          <a:xfrm>
            <a:off x="0" y="4267200"/>
            <a:ext cx="12188824" cy="1905000"/>
          </a:xfrm>
          <a:solidFill>
            <a:schemeClr val="tx1">
              <a:alpha val="92000"/>
            </a:schemeClr>
          </a:solidFill>
        </p:spPr>
        <p:txBody>
          <a:bodyPr anchor="ctr">
            <a:noAutofit/>
          </a:bodyPr>
          <a:lstStyle>
            <a:lvl1pPr algn="ctr">
              <a:defRPr sz="11500"/>
            </a:lvl1pPr>
          </a:lstStyle>
          <a:p>
            <a:r>
              <a:rPr lang="en-US" dirty="0" smtClean="0"/>
              <a:t>Click to edit Master title style</a:t>
            </a:r>
            <a:endParaRPr dirty="0"/>
          </a:p>
        </p:txBody>
      </p:sp>
    </p:spTree>
    <p:extLst>
      <p:ext uri="{BB962C8B-B14F-4D97-AF65-F5344CB8AC3E}">
        <p14:creationId xmlns:p14="http://schemas.microsoft.com/office/powerpoint/2010/main" val="382261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000">
                <a:solidFill>
                  <a:schemeClr val="tx1"/>
                </a:solidFill>
              </a:defRPr>
            </a:lvl1pPr>
          </a:lstStyle>
          <a:p>
            <a:fld id="{03F41C87-7AD9-4845-A077-840E4A0F3F06}" type="datetimeFigureOut">
              <a:rPr lang="en-US"/>
              <a:pPr/>
              <a:t>2/16/2016</a:t>
            </a:fld>
            <a:endParaRP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000">
                <a:solidFill>
                  <a:schemeClr val="tx1"/>
                </a:solidFill>
              </a:defRPr>
            </a:lvl1pPr>
          </a:lstStyle>
          <a:p>
            <a:endParaRPr/>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000">
                <a:solidFill>
                  <a:schemeClr val="tx1"/>
                </a:solidFill>
              </a:defRPr>
            </a:lvl1pPr>
          </a:lstStyle>
          <a:p>
            <a:fld id="{2A013F82-EE5E-44EE-A61D-E31C6657F26F}" type="slidenum">
              <a:rPr/>
              <a:pPr/>
              <a:t>‹#›</a:t>
            </a:fld>
            <a:endParaRPr/>
          </a:p>
        </p:txBody>
      </p:sp>
      <p:pic>
        <p:nvPicPr>
          <p:cNvPr id="9" name="Picture 8"/>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2" r:id="rId4"/>
    <p:sldLayoutId id="2147483666" r:id="rId5"/>
    <p:sldLayoutId id="2147483660" r:id="rId6"/>
    <p:sldLayoutId id="2147483665" r:id="rId7"/>
    <p:sldLayoutId id="2147483661" r:id="rId8"/>
    <p:sldLayoutId id="2147483663" r:id="rId9"/>
    <p:sldLayoutId id="2147483664"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50000"/>
            <a:lumOff val="5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50000"/>
            <a:lumOff val="5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50000"/>
            <a:lumOff val="5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50000"/>
            <a:lumOff val="5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www.joey.scarr.co.nz/pdf/spatialreview.pdf"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cottberkun.com/essays/5-how-to-avoid-foolish-consistency/"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design.google.com/spec/" TargetMode="External"/><Relationship Id="rId2" Type="http://schemas.openxmlformats.org/officeDocument/2006/relationships/hyperlink" Target="https://developer.apple.com/design/" TargetMode="External"/><Relationship Id="rId1" Type="http://schemas.openxmlformats.org/officeDocument/2006/relationships/slideLayout" Target="../slideLayouts/slideLayout3.xml"/><Relationship Id="rId4" Type="http://schemas.openxmlformats.org/officeDocument/2006/relationships/hyperlink" Target="https://dev.windows.com/en-us/desktop/design"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uxmag.com/articles/who-moved-my-virtual-cheese"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designshack.net/articles/graphics/maintaining-consistency-in-your-ui-design/"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www.uie.com/brainsparks/2006/02/20/orbitz-cant-get-a-date/"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medium.com/@kollinz/misused-mobile-ux-patterns-84d2b693057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www.perlmonks.org/bare/?node_id=104565"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hyperlink" Target="http://create.adobe.com/2013/12/1/eight_tips_for_combining_typefaces.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typecast.com/blog/type-on-screen-5-faces-for-ui-desig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www.nia.nih.gov/health/publication/making-your-printed-health-materials-senior-friendly"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www.aiga.org/typography-and-the-aging-eye/"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File:Internet_Explorer_5_on_Windows_98.png"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s://studio.uxpin.com/blog/5-dangers-of-flat-design/"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www.checkmycolours.com/" TargetMode="External"/><Relationship Id="rId2" Type="http://schemas.openxmlformats.org/officeDocument/2006/relationships/hyperlink" Target="http://webaim.org/resources/contrastchecker/" TargetMode="External"/><Relationship Id="rId1" Type="http://schemas.openxmlformats.org/officeDocument/2006/relationships/slideLayout" Target="../slideLayouts/slideLayout3.xml"/><Relationship Id="rId5" Type="http://schemas.openxmlformats.org/officeDocument/2006/relationships/hyperlink" Target="https://viget.com/inspire/color-contrast" TargetMode="External"/><Relationship Id="rId4" Type="http://schemas.openxmlformats.org/officeDocument/2006/relationships/hyperlink" Target="http://colorsafe.co/"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ww.etre.com/tools/colourblindsimulator/" TargetMode="External"/><Relationship Id="rId2" Type="http://schemas.openxmlformats.org/officeDocument/2006/relationships/hyperlink" Target="http://www.color-blindness.com/coblis-color-blindness-simulator/" TargetMode="External"/><Relationship Id="rId1" Type="http://schemas.openxmlformats.org/officeDocument/2006/relationships/slideLayout" Target="../slideLayouts/slideLayout3.xml"/><Relationship Id="rId4" Type="http://schemas.openxmlformats.org/officeDocument/2006/relationships/hyperlink" Target="http://asada.tukusi.ne.jp/cvsimulator/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hyperlink" Target="http://daringfireball.net/linked/2008/12/01/fahey-bulk-rename-utility"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usabilitynews.org/reading-online-text-with-a-poor-layout-is-performance-worse/"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www.webdesignerdepot.com/2014/07/how-to-make-whitespace-work-on-the-web/"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www.informit.com/articles/article.aspx?p=174346&amp;seqNum=3"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www.smashingmagazine.com/2016/01/nobody-wants-use-your-product/"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quote.org/wiki/Rick_Cook"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informit.com/articles/article.aspx?p=1146301"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ux.stackexchange.com/questions/9946/" TargetMode="External"/><Relationship Id="rId2" Type="http://schemas.openxmlformats.org/officeDocument/2006/relationships/hyperlink" Target="https://developer.apple.com/library/ios/documentation/UserExperience/Conceptual/MobileHIG/Alerts.html"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www.sitepoint.com/bad-web-grammar-bad-ux/" TargetMode="External"/><Relationship Id="rId2" Type="http://schemas.openxmlformats.org/officeDocument/2006/relationships/hyperlink" Target="http://www.slideux.com/slideux/2014/11/14/log-in-vs-log-in" TargetMode="External"/><Relationship Id="rId1" Type="http://schemas.openxmlformats.org/officeDocument/2006/relationships/slideLayout" Target="../slideLayouts/slideLayout3.xml"/><Relationship Id="rId5" Type="http://schemas.openxmlformats.org/officeDocument/2006/relationships/hyperlink" Target="http://www.smartinsights.com/persuasion-marketing/web-copywriting/the-art-of-writing-microcopy-and-why-it-matters/" TargetMode="External"/><Relationship Id="rId4" Type="http://schemas.openxmlformats.org/officeDocument/2006/relationships/hyperlink" Target="https://www.smashingmagazine.com/2013/06/five-ways-prevent-bad-microcopy/"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smashingmagazine.com/2016/01/nobody-wants-use-your-product/"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boxesandarrows.com/icon-survey-results/"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www.deseretnews.com/article/705370663/" TargetMode="External"/><Relationship Id="rId2" Type="http://schemas.openxmlformats.org/officeDocument/2006/relationships/hyperlink" Target="http://www.curveagency.com/blog/usability-web-icons" TargetMode="Externa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hyperlink" Target="http://uxmyths.com/post/715009009/myth-icons-enhance-usability" TargetMode="Externa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www.usertesting.com/blog/2015/08/04/user-friendly-ui-icons/"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www.nngroup.com/articles/icon-usability/"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www.flaticon.com/" TargetMode="External"/><Relationship Id="rId2" Type="http://schemas.openxmlformats.org/officeDocument/2006/relationships/hyperlink" Target="https://fortawesome.github.io/Font-Awesome/" TargetMode="External"/><Relationship Id="rId1" Type="http://schemas.openxmlformats.org/officeDocument/2006/relationships/slideLayout" Target="../slideLayouts/slideLayout3.xml"/><Relationship Id="rId4" Type="http://schemas.openxmlformats.org/officeDocument/2006/relationships/hyperlink" Target="http://getbootstrap.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hyperlink" Target="http://blog.codinghorror.com/actual-performance-perceived-performance/"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www.nngroup.com/articles/response-times-3-important-limits/"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designshack.net/articles/graphics/10-reasons-why-the-best-design-is-invisible/" TargetMode="External"/><Relationship Id="rId2" Type="http://schemas.openxmlformats.org/officeDocument/2006/relationships/hyperlink" Target="https://articles.uie.com/experiencedesig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When the Developer Must Design</a:t>
            </a:r>
            <a:endParaRPr lang="en-US" dirty="0"/>
          </a:p>
        </p:txBody>
      </p:sp>
      <p:sp>
        <p:nvSpPr>
          <p:cNvPr id="3" name="Subtitle 2"/>
          <p:cNvSpPr>
            <a:spLocks noGrp="1"/>
          </p:cNvSpPr>
          <p:nvPr>
            <p:ph type="subTitle" idx="1"/>
          </p:nvPr>
        </p:nvSpPr>
        <p:spPr/>
        <p:txBody>
          <a:bodyPr/>
          <a:lstStyle/>
          <a:p>
            <a:r>
              <a:rPr lang="en-US" dirty="0" smtClean="0"/>
              <a:t>Andrew Malek</a:t>
            </a:r>
          </a:p>
          <a:p>
            <a:r>
              <a:rPr lang="en-US" dirty="0" smtClean="0"/>
              <a:t>@malekontheweb</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a:blipFill>
            <a:blip r:embed="rId2"/>
            <a:stretch>
              <a:fillRect/>
            </a:stretch>
          </a:blipFill>
        </p:spPr>
      </p:sp>
    </p:spTree>
    <p:extLst>
      <p:ext uri="{BB962C8B-B14F-4D97-AF65-F5344CB8AC3E}">
        <p14:creationId xmlns:p14="http://schemas.microsoft.com/office/powerpoint/2010/main" val="26655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69" b="269"/>
          <a:stretch/>
        </p:blipFill>
        <p:spPr/>
      </p:pic>
      <p:sp>
        <p:nvSpPr>
          <p:cNvPr id="5" name="Text Placeholder 4"/>
          <p:cNvSpPr>
            <a:spLocks noGrp="1"/>
          </p:cNvSpPr>
          <p:nvPr>
            <p:ph type="body" sz="half" idx="2"/>
          </p:nvPr>
        </p:nvSpPr>
        <p:spPr/>
        <p:txBody>
          <a:bodyPr/>
          <a:lstStyle/>
          <a:p>
            <a:r>
              <a:rPr lang="en-US" dirty="0" smtClean="0"/>
              <a:t>“Don’t Make me Think” – also the name of a web UX book by Steve Krug </a:t>
            </a:r>
            <a:endParaRPr lang="en-US" dirty="0"/>
          </a:p>
        </p:txBody>
      </p:sp>
    </p:spTree>
    <p:extLst>
      <p:ext uri="{BB962C8B-B14F-4D97-AF65-F5344CB8AC3E}">
        <p14:creationId xmlns:p14="http://schemas.microsoft.com/office/powerpoint/2010/main" val="17362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a:blipFill>
            <a:blip r:embed="rId2"/>
            <a:stretch>
              <a:fillRect/>
            </a:stretch>
          </a:blipFill>
        </p:spPr>
      </p:sp>
      <p:sp>
        <p:nvSpPr>
          <p:cNvPr id="4" name="Title 3"/>
          <p:cNvSpPr>
            <a:spLocks noGrp="1"/>
          </p:cNvSpPr>
          <p:nvPr>
            <p:ph type="title"/>
          </p:nvPr>
        </p:nvSpPr>
        <p:spPr/>
        <p:txBody>
          <a:bodyPr/>
          <a:lstStyle/>
          <a:p>
            <a:r>
              <a:rPr lang="en-US" dirty="0" smtClean="0"/>
              <a:t>Spatial Memory</a:t>
            </a:r>
            <a:endParaRPr lang="en-US" dirty="0"/>
          </a:p>
        </p:txBody>
      </p:sp>
    </p:spTree>
    <p:extLst>
      <p:ext uri="{BB962C8B-B14F-4D97-AF65-F5344CB8AC3E}">
        <p14:creationId xmlns:p14="http://schemas.microsoft.com/office/powerpoint/2010/main" val="39295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“In human-computer interfaces, knowledge of the spatial location of controls can enable a user to interact fluidly and efficiently, without needing to perform slow visual search</a:t>
            </a:r>
            <a:r>
              <a:rPr lang="en-US" dirty="0" smtClean="0"/>
              <a:t>.”</a:t>
            </a:r>
          </a:p>
          <a:p>
            <a:pPr marL="0" indent="0">
              <a:buNone/>
            </a:pPr>
            <a:r>
              <a:rPr lang="en-US" dirty="0" smtClean="0"/>
              <a:t>- </a:t>
            </a:r>
            <a:r>
              <a:rPr lang="en-US" dirty="0"/>
              <a:t>J. </a:t>
            </a:r>
            <a:r>
              <a:rPr lang="en-US" dirty="0" err="1"/>
              <a:t>Scarr</a:t>
            </a:r>
            <a:r>
              <a:rPr lang="en-US" dirty="0"/>
              <a:t>, A. Cockburn, C. </a:t>
            </a:r>
            <a:r>
              <a:rPr lang="en-US" dirty="0" err="1"/>
              <a:t>Gutwin</a:t>
            </a:r>
            <a:endParaRPr lang="en-US" dirty="0"/>
          </a:p>
          <a:p>
            <a:pPr marL="0" indent="0">
              <a:buNone/>
            </a:pPr>
            <a:r>
              <a:rPr lang="en-US" u="sng" dirty="0">
                <a:hlinkClick r:id="rId2"/>
              </a:rPr>
              <a:t>http://www.joey.scarr.co.nz/pdf/spatialreview.pdf</a:t>
            </a:r>
            <a:r>
              <a:rPr lang="en-US" dirty="0" smtClean="0"/>
              <a:t> </a:t>
            </a:r>
            <a:endParaRPr lang="en-US" dirty="0"/>
          </a:p>
        </p:txBody>
      </p:sp>
    </p:spTree>
    <p:extLst>
      <p:ext uri="{BB962C8B-B14F-4D97-AF65-F5344CB8AC3E}">
        <p14:creationId xmlns:p14="http://schemas.microsoft.com/office/powerpoint/2010/main" val="360000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0" indent="0">
              <a:lnSpc>
                <a:spcPct val="120000"/>
              </a:lnSpc>
              <a:buNone/>
            </a:pPr>
            <a:r>
              <a:rPr lang="en-US" dirty="0" smtClean="0"/>
              <a:t>“People </a:t>
            </a:r>
            <a:r>
              <a:rPr lang="en-US" dirty="0"/>
              <a:t>don’t like to learn things. If they take the time to learn something, they expect to be able to apply that knowledge in many places. It follows that good designers conserve the number of things users need to learn to get stuff done.”</a:t>
            </a:r>
          </a:p>
          <a:p>
            <a:pPr>
              <a:lnSpc>
                <a:spcPct val="120000"/>
              </a:lnSpc>
              <a:buFontTx/>
              <a:buChar char="-"/>
            </a:pPr>
            <a:r>
              <a:rPr lang="en-US" dirty="0" smtClean="0"/>
              <a:t>Scott </a:t>
            </a:r>
            <a:r>
              <a:rPr lang="en-US" dirty="0" err="1" smtClean="0"/>
              <a:t>Berkun</a:t>
            </a:r>
            <a:r>
              <a:rPr lang="en-US" dirty="0" smtClean="0"/>
              <a:t>, author and speaker</a:t>
            </a:r>
          </a:p>
          <a:p>
            <a:pPr marL="0" indent="0">
              <a:lnSpc>
                <a:spcPct val="120000"/>
              </a:lnSpc>
              <a:buNone/>
            </a:pPr>
            <a:r>
              <a:rPr lang="en-US" dirty="0">
                <a:hlinkClick r:id="rId2"/>
              </a:rPr>
              <a:t>http://scottberkun.com/essays/5-how-to-avoid-foolish-consistency</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43696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UI Guidelines</a:t>
            </a:r>
            <a:endParaRPr lang="en-US" dirty="0"/>
          </a:p>
        </p:txBody>
      </p:sp>
      <p:sp>
        <p:nvSpPr>
          <p:cNvPr id="4" name="Content Placeholder 3"/>
          <p:cNvSpPr>
            <a:spLocks noGrp="1"/>
          </p:cNvSpPr>
          <p:nvPr>
            <p:ph idx="1"/>
          </p:nvPr>
        </p:nvSpPr>
        <p:spPr/>
        <p:txBody>
          <a:bodyPr>
            <a:normAutofit fontScale="77500" lnSpcReduction="20000"/>
          </a:bodyPr>
          <a:lstStyle/>
          <a:p>
            <a:pPr lvl="0">
              <a:lnSpc>
                <a:spcPct val="120000"/>
              </a:lnSpc>
            </a:pPr>
            <a:r>
              <a:rPr lang="en-US" dirty="0"/>
              <a:t>iOS Human Interface Guidelines</a:t>
            </a:r>
            <a:br>
              <a:rPr lang="en-US" dirty="0"/>
            </a:br>
            <a:r>
              <a:rPr lang="en-US" dirty="0">
                <a:hlinkClick r:id="rId2"/>
              </a:rPr>
              <a:t>https://developer.apple.com/design</a:t>
            </a:r>
            <a:r>
              <a:rPr lang="en-US" dirty="0" smtClean="0">
                <a:hlinkClick r:id="rId2"/>
              </a:rPr>
              <a:t>/</a:t>
            </a:r>
            <a:r>
              <a:rPr lang="en-US" dirty="0" smtClean="0"/>
              <a:t> (follow the link)</a:t>
            </a:r>
            <a:endParaRPr lang="en-US" u="sng" dirty="0" smtClean="0"/>
          </a:p>
          <a:p>
            <a:pPr lvl="0">
              <a:lnSpc>
                <a:spcPct val="120000"/>
              </a:lnSpc>
            </a:pPr>
            <a:r>
              <a:rPr lang="en-US" dirty="0" smtClean="0"/>
              <a:t>Google </a:t>
            </a:r>
            <a:r>
              <a:rPr lang="en-US" dirty="0"/>
              <a:t>Material Design (used in Android)</a:t>
            </a:r>
            <a:br>
              <a:rPr lang="en-US" dirty="0"/>
            </a:br>
            <a:r>
              <a:rPr lang="en-US" dirty="0">
                <a:hlinkClick r:id="rId3"/>
              </a:rPr>
              <a:t>http://design.google.com/spec</a:t>
            </a:r>
            <a:r>
              <a:rPr lang="en-US" dirty="0" smtClean="0">
                <a:hlinkClick r:id="rId3"/>
              </a:rPr>
              <a:t>/</a:t>
            </a:r>
            <a:r>
              <a:rPr lang="en-US" dirty="0" smtClean="0"/>
              <a:t> </a:t>
            </a:r>
            <a:endParaRPr lang="en-US" dirty="0"/>
          </a:p>
          <a:p>
            <a:pPr lvl="0">
              <a:lnSpc>
                <a:spcPct val="120000"/>
              </a:lnSpc>
            </a:pPr>
            <a:r>
              <a:rPr lang="en-US" dirty="0"/>
              <a:t>Design applications for the Windows desktop</a:t>
            </a:r>
            <a:br>
              <a:rPr lang="en-US" dirty="0"/>
            </a:br>
            <a:r>
              <a:rPr lang="en-US" u="sng" dirty="0">
                <a:hlinkClick r:id="rId4"/>
              </a:rPr>
              <a:t>https://dev.windows.com/en-us/desktop/design</a:t>
            </a:r>
            <a:endParaRPr lang="en-US" dirty="0"/>
          </a:p>
          <a:p>
            <a:pPr lvl="0">
              <a:lnSpc>
                <a:spcPct val="120000"/>
              </a:lnSpc>
            </a:pPr>
            <a:r>
              <a:rPr lang="en-US" dirty="0"/>
              <a:t>OS X Human Interface Guidelines</a:t>
            </a:r>
            <a:br>
              <a:rPr lang="en-US" dirty="0"/>
            </a:br>
            <a:r>
              <a:rPr lang="en-US" dirty="0">
                <a:hlinkClick r:id="rId2"/>
              </a:rPr>
              <a:t>https://developer.apple.com/design</a:t>
            </a:r>
            <a:r>
              <a:rPr lang="en-US" dirty="0" smtClean="0">
                <a:hlinkClick r:id="rId2"/>
              </a:rPr>
              <a:t>/</a:t>
            </a:r>
            <a:r>
              <a:rPr lang="en-US" dirty="0" smtClean="0"/>
              <a:t> (follow the link)</a:t>
            </a:r>
            <a:endParaRPr lang="en-US" dirty="0"/>
          </a:p>
          <a:p>
            <a:endParaRPr lang="en-US" dirty="0"/>
          </a:p>
        </p:txBody>
      </p:sp>
    </p:spTree>
    <p:extLst>
      <p:ext uri="{BB962C8B-B14F-4D97-AF65-F5344CB8AC3E}">
        <p14:creationId xmlns:p14="http://schemas.microsoft.com/office/powerpoint/2010/main" val="91850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“When you mess with mental models, … you run a major risk of slowing down and annoying your customers, and potentially losing them all together.”</a:t>
            </a:r>
          </a:p>
          <a:p>
            <a:pPr>
              <a:buFontTx/>
              <a:buChar char="-"/>
            </a:pPr>
            <a:r>
              <a:rPr lang="en-US" dirty="0" err="1" smtClean="0"/>
              <a:t>Liraz</a:t>
            </a:r>
            <a:r>
              <a:rPr lang="en-US" dirty="0" smtClean="0"/>
              <a:t> </a:t>
            </a:r>
            <a:r>
              <a:rPr lang="en-US" dirty="0" err="1" smtClean="0"/>
              <a:t>Margalit</a:t>
            </a:r>
            <a:r>
              <a:rPr lang="en-US" dirty="0" smtClean="0"/>
              <a:t>, </a:t>
            </a:r>
            <a:r>
              <a:rPr lang="en-US" dirty="0"/>
              <a:t>Web Psychologist</a:t>
            </a:r>
            <a:endParaRPr lang="en-US" dirty="0" smtClean="0"/>
          </a:p>
          <a:p>
            <a:pPr marL="0" indent="0">
              <a:buNone/>
            </a:pPr>
            <a:r>
              <a:rPr lang="en-US" dirty="0">
                <a:hlinkClick r:id="rId2"/>
              </a:rPr>
              <a:t>https://</a:t>
            </a:r>
            <a:r>
              <a:rPr lang="en-US" dirty="0" smtClean="0">
                <a:hlinkClick r:id="rId2"/>
              </a:rPr>
              <a:t>uxmag.com/articles/who-moved-my-virtual-cheese</a:t>
            </a:r>
            <a:r>
              <a:rPr lang="en-US" dirty="0" smtClean="0"/>
              <a:t> </a:t>
            </a:r>
            <a:endParaRPr lang="en-US" dirty="0"/>
          </a:p>
        </p:txBody>
      </p:sp>
    </p:spTree>
    <p:extLst>
      <p:ext uri="{BB962C8B-B14F-4D97-AF65-F5344CB8AC3E}">
        <p14:creationId xmlns:p14="http://schemas.microsoft.com/office/powerpoint/2010/main" val="256943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“Nothing irritates a user more quickly than moving or disappearing navigational elements.”</a:t>
            </a:r>
          </a:p>
          <a:p>
            <a:pPr>
              <a:buFontTx/>
              <a:buChar char="-"/>
            </a:pPr>
            <a:r>
              <a:rPr lang="en-US" dirty="0" err="1" smtClean="0"/>
              <a:t>Patrix</a:t>
            </a:r>
            <a:r>
              <a:rPr lang="en-US" dirty="0" smtClean="0"/>
              <a:t> Cox, </a:t>
            </a:r>
            <a:r>
              <a:rPr lang="en-US" dirty="0"/>
              <a:t>User Researcher and Product </a:t>
            </a:r>
            <a:r>
              <a:rPr lang="en-US" dirty="0" smtClean="0"/>
              <a:t>Designer</a:t>
            </a:r>
          </a:p>
          <a:p>
            <a:pPr marL="0" indent="0">
              <a:buNone/>
            </a:pPr>
            <a:r>
              <a:rPr lang="en-US" dirty="0">
                <a:hlinkClick r:id="rId2"/>
              </a:rPr>
              <a:t>http://designshack.net/articles/graphics/maintaining-consistency-in-your-ui-design</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73325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smtClean="0"/>
              <a:t>“… we </a:t>
            </a:r>
            <a:r>
              <a:rPr lang="en-US" dirty="0"/>
              <a:t>inferred the location of the icon is more important than the visual imagery. People remember where things are, not what they look like</a:t>
            </a:r>
            <a:r>
              <a:rPr lang="en-US" dirty="0" smtClean="0"/>
              <a:t>.”</a:t>
            </a:r>
          </a:p>
          <a:p>
            <a:pPr>
              <a:buFontTx/>
              <a:buChar char="-"/>
            </a:pPr>
            <a:r>
              <a:rPr lang="en-US" dirty="0" smtClean="0"/>
              <a:t>Jared </a:t>
            </a:r>
            <a:r>
              <a:rPr lang="en-US" dirty="0"/>
              <a:t>M. Spool, usability </a:t>
            </a:r>
            <a:r>
              <a:rPr lang="en-US" dirty="0" smtClean="0"/>
              <a:t>guru</a:t>
            </a:r>
          </a:p>
          <a:p>
            <a:pPr marL="0" indent="0">
              <a:buNone/>
            </a:pPr>
            <a:r>
              <a:rPr lang="en-US" dirty="0">
                <a:hlinkClick r:id="rId2"/>
              </a:rPr>
              <a:t>https://www.uie.com/brainsparks/2006/02/20/orbitz-cant-get-a-date</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61224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“Keep in mind though that apps and users are different: one solution might work </a:t>
            </a:r>
            <a:r>
              <a:rPr lang="en-US" dirty="0" smtClean="0"/>
              <a:t>… </a:t>
            </a:r>
            <a:r>
              <a:rPr lang="en-US" dirty="0"/>
              <a:t>well in an app and fail in yours. It’s not a one-size-fits-all thing</a:t>
            </a:r>
            <a:r>
              <a:rPr lang="en-US" dirty="0" smtClean="0"/>
              <a:t>.”</a:t>
            </a:r>
          </a:p>
          <a:p>
            <a:pPr>
              <a:buFontTx/>
              <a:buChar char="-"/>
            </a:pPr>
            <a:r>
              <a:rPr lang="en-US" dirty="0" smtClean="0"/>
              <a:t>Zoltan </a:t>
            </a:r>
            <a:r>
              <a:rPr lang="en-US" dirty="0" err="1" smtClean="0"/>
              <a:t>Kollin</a:t>
            </a:r>
            <a:r>
              <a:rPr lang="en-US" dirty="0" smtClean="0"/>
              <a:t>, </a:t>
            </a:r>
            <a:r>
              <a:rPr lang="en-US" dirty="0"/>
              <a:t>UX Director </a:t>
            </a:r>
            <a:r>
              <a:rPr lang="en-US" dirty="0" err="1" smtClean="0"/>
              <a:t>Ustream</a:t>
            </a:r>
            <a:endParaRPr lang="en-US" dirty="0" smtClean="0"/>
          </a:p>
          <a:p>
            <a:pPr marL="0" indent="0">
              <a:buNone/>
            </a:pPr>
            <a:r>
              <a:rPr lang="en-US" dirty="0">
                <a:hlinkClick r:id="rId2"/>
              </a:rPr>
              <a:t>https://medium.com/@</a:t>
            </a:r>
            <a:r>
              <a:rPr lang="en-US" dirty="0" smtClean="0">
                <a:hlinkClick r:id="rId2"/>
              </a:rPr>
              <a:t>kollinz/misused-mobile-ux-patterns-84d2b6930570</a:t>
            </a:r>
            <a:r>
              <a:rPr lang="en-US" dirty="0" smtClean="0"/>
              <a:t> </a:t>
            </a:r>
          </a:p>
        </p:txBody>
      </p:sp>
    </p:spTree>
    <p:extLst>
      <p:ext uri="{BB962C8B-B14F-4D97-AF65-F5344CB8AC3E}">
        <p14:creationId xmlns:p14="http://schemas.microsoft.com/office/powerpoint/2010/main" val="148412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70000" lnSpcReduction="20000"/>
          </a:bodyPr>
          <a:lstStyle/>
          <a:p>
            <a:pPr marL="0" indent="0">
              <a:buNone/>
            </a:pPr>
            <a:r>
              <a:rPr lang="en-US" sz="5200" dirty="0" smtClean="0"/>
              <a:t>Programmers Here…</a:t>
            </a:r>
          </a:p>
          <a:p>
            <a:pPr marL="0" indent="0">
              <a:buNone/>
            </a:pPr>
            <a:endParaRPr lang="en-US" dirty="0" smtClean="0"/>
          </a:p>
          <a:p>
            <a:pPr marL="0" indent="0">
              <a:buNone/>
            </a:pPr>
            <a:r>
              <a:rPr lang="en-US" sz="4500" dirty="0" err="1" smtClean="0"/>
              <a:t>AbstractSingletonProxyFactoryBean</a:t>
            </a:r>
            <a:endParaRPr lang="en-US" sz="4500" dirty="0" smtClean="0"/>
          </a:p>
          <a:p>
            <a:pPr marL="0" indent="0">
              <a:buNone/>
            </a:pPr>
            <a:r>
              <a:rPr lang="en-US" sz="4500" dirty="0" err="1" smtClean="0"/>
              <a:t>SimpleBeanFactoryAwareAspectInstanceFactory</a:t>
            </a:r>
            <a:endParaRPr lang="en-US" sz="4500" dirty="0" smtClean="0"/>
          </a:p>
          <a:p>
            <a:pPr marL="0" indent="0">
              <a:buNone/>
            </a:pPr>
            <a:endParaRPr lang="en-US" sz="3200" dirty="0"/>
          </a:p>
          <a:p>
            <a:pPr marL="0" indent="0">
              <a:buNone/>
            </a:pPr>
            <a:r>
              <a:rPr lang="en-US" sz="3500" dirty="0" err="1" smtClean="0"/>
              <a:t>ListViewVirtualItemsSelectionRangeChangedEventHandler</a:t>
            </a:r>
            <a:endParaRPr lang="en-US" sz="3500" dirty="0" smtClean="0"/>
          </a:p>
          <a:p>
            <a:pPr marL="0" indent="0">
              <a:buNone/>
            </a:pPr>
            <a:r>
              <a:rPr lang="en-US" sz="4500" dirty="0" err="1" smtClean="0"/>
              <a:t>IDataGridColumnStyleEditingNotificationService</a:t>
            </a:r>
            <a:endParaRPr lang="en-US" sz="4500" dirty="0" smtClean="0"/>
          </a:p>
          <a:p>
            <a:pPr marL="0" indent="0">
              <a:buNone/>
            </a:pPr>
            <a:endParaRPr lang="en-US" sz="3200" dirty="0"/>
          </a:p>
          <a:p>
            <a:pPr marL="0" indent="0">
              <a:lnSpc>
                <a:spcPct val="100000"/>
              </a:lnSpc>
              <a:buNone/>
            </a:pPr>
            <a:r>
              <a:rPr lang="en-US" sz="4500" dirty="0"/>
              <a:t>$test =~ s/(\b\w+\b)(?:\s*\1)+/$1/g</a:t>
            </a:r>
            <a:r>
              <a:rPr lang="en-US" sz="4500" dirty="0" smtClean="0"/>
              <a:t>;</a:t>
            </a:r>
          </a:p>
          <a:p>
            <a:pPr marL="0" indent="0">
              <a:lnSpc>
                <a:spcPct val="100000"/>
              </a:lnSpc>
              <a:buNone/>
            </a:pPr>
            <a:r>
              <a:rPr lang="en-US" sz="600" dirty="0"/>
              <a:t/>
            </a:r>
            <a:br>
              <a:rPr lang="en-US" sz="600" dirty="0"/>
            </a:br>
            <a:r>
              <a:rPr lang="en-US" sz="3600" u="sng" dirty="0" smtClean="0">
                <a:hlinkClick r:id="rId2"/>
              </a:rPr>
              <a:t>http</a:t>
            </a:r>
            <a:r>
              <a:rPr lang="en-US" sz="3600" u="sng" dirty="0">
                <a:hlinkClick r:id="rId2"/>
              </a:rPr>
              <a:t>://www.perlmonks.org/bare/?node_id=104565</a:t>
            </a:r>
            <a:r>
              <a:rPr lang="en-US" sz="3200" dirty="0"/>
              <a:t/>
            </a:r>
            <a:br>
              <a:rPr lang="en-US" sz="3200" dirty="0"/>
            </a:br>
            <a:endParaRPr lang="en-US" sz="3200" dirty="0" smtClean="0"/>
          </a:p>
          <a:p>
            <a:pPr marL="0" indent="0">
              <a:buNone/>
            </a:pPr>
            <a:endParaRPr lang="en-US" sz="3200" dirty="0"/>
          </a:p>
          <a:p>
            <a:pPr marL="0" indent="0">
              <a:buNone/>
            </a:pPr>
            <a:endParaRPr lang="en-US" dirty="0"/>
          </a:p>
        </p:txBody>
      </p:sp>
    </p:spTree>
    <p:extLst>
      <p:ext uri="{BB962C8B-B14F-4D97-AF65-F5344CB8AC3E}">
        <p14:creationId xmlns:p14="http://schemas.microsoft.com/office/powerpoint/2010/main" val="286738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10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fade">
                                      <p:cBhvr>
                                        <p:cTn id="15" dur="1000"/>
                                        <p:tgtEl>
                                          <p:spTgt spid="4">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fade">
                                      <p:cBhvr>
                                        <p:cTn id="18" dur="10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1000"/>
                                        <p:tgtEl>
                                          <p:spTgt spid="4">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fade">
                                      <p:cBhvr>
                                        <p:cTn id="26"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idx="1"/>
          </p:nvPr>
        </p:nvSpPr>
        <p:spPr>
          <a:blipFill>
            <a:blip r:embed="rId2"/>
            <a:stretch>
              <a:fillRect/>
            </a:stretch>
          </a:blipFill>
        </p:spPr>
      </p:sp>
      <p:sp>
        <p:nvSpPr>
          <p:cNvPr id="3" name="Title 2"/>
          <p:cNvSpPr>
            <a:spLocks noGrp="1"/>
          </p:cNvSpPr>
          <p:nvPr>
            <p:ph type="title"/>
          </p:nvPr>
        </p:nvSpPr>
        <p:spPr/>
        <p:txBody>
          <a:bodyPr/>
          <a:lstStyle/>
          <a:p>
            <a:r>
              <a:rPr lang="en-US" dirty="0" smtClean="0"/>
              <a:t>Fonts</a:t>
            </a:r>
            <a:endParaRPr lang="en-US" dirty="0"/>
          </a:p>
        </p:txBody>
      </p:sp>
    </p:spTree>
    <p:extLst>
      <p:ext uri="{BB962C8B-B14F-4D97-AF65-F5344CB8AC3E}">
        <p14:creationId xmlns:p14="http://schemas.microsoft.com/office/powerpoint/2010/main" val="15598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pPr marL="0" indent="0">
              <a:lnSpc>
                <a:spcPct val="120000"/>
              </a:lnSpc>
              <a:buNone/>
            </a:pPr>
            <a:r>
              <a:rPr lang="en-US" sz="4700" dirty="0"/>
              <a:t>“A good principle to live by, whether you’re new to typography or a seasoned pro, is to keep it simple. Or to put it another way, don’t use too many fonts. … [M]</a:t>
            </a:r>
            <a:r>
              <a:rPr lang="en-US" sz="4700" dirty="0" err="1"/>
              <a:t>ixing</a:t>
            </a:r>
            <a:r>
              <a:rPr lang="en-US" sz="4700" dirty="0"/>
              <a:t> too many fonts on a page will probably result in a confused message”</a:t>
            </a:r>
          </a:p>
          <a:p>
            <a:pPr>
              <a:lnSpc>
                <a:spcPct val="110000"/>
              </a:lnSpc>
              <a:buFontTx/>
              <a:buChar char="-"/>
            </a:pPr>
            <a:r>
              <a:rPr lang="en-US" sz="4700" dirty="0" smtClean="0"/>
              <a:t>Nigel French</a:t>
            </a:r>
          </a:p>
          <a:p>
            <a:pPr marL="0" indent="0">
              <a:lnSpc>
                <a:spcPct val="120000"/>
              </a:lnSpc>
              <a:buNone/>
            </a:pPr>
            <a:r>
              <a:rPr lang="en-US" u="sng" dirty="0">
                <a:hlinkClick r:id="rId2"/>
              </a:rPr>
              <a:t>http://create.adobe.com/2013/12/1/eight_tips_for_combining_typefaces.html</a:t>
            </a:r>
            <a:endParaRPr lang="en-US" dirty="0"/>
          </a:p>
          <a:p>
            <a:pPr marL="0" indent="0">
              <a:buNone/>
            </a:pPr>
            <a:endParaRPr lang="en-US" dirty="0"/>
          </a:p>
        </p:txBody>
      </p:sp>
    </p:spTree>
    <p:extLst>
      <p:ext uri="{BB962C8B-B14F-4D97-AF65-F5344CB8AC3E}">
        <p14:creationId xmlns:p14="http://schemas.microsoft.com/office/powerpoint/2010/main" val="26188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07983" r="-107983"/>
          <a:stretch/>
        </p:blipFill>
        <p:spPr/>
      </p:pic>
    </p:spTree>
    <p:extLst>
      <p:ext uri="{BB962C8B-B14F-4D97-AF65-F5344CB8AC3E}">
        <p14:creationId xmlns:p14="http://schemas.microsoft.com/office/powerpoint/2010/main" val="82762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07983" r="-107983"/>
          <a:stretch/>
        </p:blipFill>
        <p:spPr/>
      </p:pic>
    </p:spTree>
    <p:extLst>
      <p:ext uri="{BB962C8B-B14F-4D97-AF65-F5344CB8AC3E}">
        <p14:creationId xmlns:p14="http://schemas.microsoft.com/office/powerpoint/2010/main" val="353175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latin typeface="Bauhaus 93" panose="04030905020B02020C02" pitchFamily="82" charset="0"/>
              </a:rPr>
              <a:t>1 Ill ocean</a:t>
            </a:r>
            <a:r>
              <a:rPr lang="en-US" dirty="0" smtClean="0"/>
              <a:t>    (Bauhaus 93)</a:t>
            </a:r>
          </a:p>
          <a:p>
            <a:r>
              <a:rPr lang="en-US" dirty="0">
                <a:latin typeface="Rockwell" panose="02060603020205020403" pitchFamily="18" charset="0"/>
              </a:rPr>
              <a:t>1 </a:t>
            </a:r>
            <a:r>
              <a:rPr lang="en-US" dirty="0" smtClean="0">
                <a:latin typeface="Rockwell" panose="02060603020205020403" pitchFamily="18" charset="0"/>
              </a:rPr>
              <a:t>Ill ocean</a:t>
            </a:r>
            <a:r>
              <a:rPr lang="en-US" dirty="0" smtClean="0"/>
              <a:t>    (Rockwell)</a:t>
            </a:r>
          </a:p>
          <a:p>
            <a:r>
              <a:rPr lang="en-US" dirty="0" smtClean="0">
                <a:latin typeface="Euphemia" panose="020B0503040102020104" pitchFamily="34" charset="0"/>
              </a:rPr>
              <a:t>           </a:t>
            </a:r>
            <a:r>
              <a:rPr lang="en-US" dirty="0" smtClean="0"/>
              <a:t> (Gill Sans® Monotype)</a:t>
            </a:r>
          </a:p>
          <a:p>
            <a:pPr>
              <a:buFontTx/>
              <a:buChar char="-"/>
            </a:pPr>
            <a:endParaRPr lang="en-US" dirty="0"/>
          </a:p>
          <a:p>
            <a:pPr>
              <a:buFontTx/>
              <a:buChar char="-"/>
            </a:pPr>
            <a:r>
              <a:rPr lang="en-US" b="1" dirty="0" smtClean="0"/>
              <a:t>“5 </a:t>
            </a:r>
            <a:r>
              <a:rPr lang="en-US" b="1" dirty="0"/>
              <a:t>Faces for UI </a:t>
            </a:r>
            <a:r>
              <a:rPr lang="en-US" b="1" dirty="0" smtClean="0"/>
              <a:t>Design” - </a:t>
            </a:r>
            <a:r>
              <a:rPr lang="en-US" dirty="0" smtClean="0"/>
              <a:t>Dan Eden</a:t>
            </a:r>
          </a:p>
          <a:p>
            <a:pPr marL="0" indent="0">
              <a:buNone/>
            </a:pPr>
            <a:r>
              <a:rPr lang="en-US" u="sng" dirty="0">
                <a:hlinkClick r:id="rId2"/>
              </a:rPr>
              <a:t>http://</a:t>
            </a:r>
            <a:r>
              <a:rPr lang="en-US" u="sng" dirty="0" smtClean="0">
                <a:hlinkClick r:id="rId2"/>
              </a:rPr>
              <a:t>typecast.com/blog/type-on-screen-5-faces-for-ui-design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3" y="2229572"/>
            <a:ext cx="2667000" cy="692020"/>
          </a:xfrm>
          <a:prstGeom prst="rect">
            <a:avLst/>
          </a:prstGeom>
        </p:spPr>
      </p:pic>
    </p:spTree>
    <p:extLst>
      <p:ext uri="{BB962C8B-B14F-4D97-AF65-F5344CB8AC3E}">
        <p14:creationId xmlns:p14="http://schemas.microsoft.com/office/powerpoint/2010/main" val="20660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“Type that is too small can be hard on the eyes and can even cause a headache</a:t>
            </a:r>
            <a:r>
              <a:rPr lang="en-US" dirty="0" smtClean="0"/>
              <a:t>.”</a:t>
            </a:r>
          </a:p>
          <a:p>
            <a:pPr>
              <a:buFontTx/>
              <a:buChar char="-"/>
            </a:pPr>
            <a:r>
              <a:rPr lang="en-US" dirty="0" smtClean="0"/>
              <a:t>National Institute on Aging, U.S. Department of Human Services</a:t>
            </a:r>
            <a:endParaRPr lang="en-US" dirty="0"/>
          </a:p>
          <a:p>
            <a:pPr marL="0" indent="0">
              <a:buNone/>
            </a:pPr>
            <a:r>
              <a:rPr lang="en-US" u="sng" dirty="0">
                <a:hlinkClick r:id="rId2"/>
              </a:rPr>
              <a:t>https://www.nia.nih.gov/health/publication/making-your-printed-health-materials-senior-friendly</a:t>
            </a:r>
            <a:endParaRPr lang="en-US" dirty="0"/>
          </a:p>
        </p:txBody>
      </p:sp>
    </p:spTree>
    <p:extLst>
      <p:ext uri="{BB962C8B-B14F-4D97-AF65-F5344CB8AC3E}">
        <p14:creationId xmlns:p14="http://schemas.microsoft.com/office/powerpoint/2010/main" val="45742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t>“Text must be the proper size for readability from desired distances, and must contrast clearly against the background.”</a:t>
            </a:r>
          </a:p>
          <a:p>
            <a:pPr>
              <a:buFontTx/>
              <a:buChar char="-"/>
            </a:pPr>
            <a:r>
              <a:rPr lang="en-US" dirty="0"/>
              <a:t>Paul </a:t>
            </a:r>
            <a:r>
              <a:rPr lang="en-US" dirty="0" err="1"/>
              <a:t>Nini</a:t>
            </a:r>
            <a:r>
              <a:rPr lang="en-US" dirty="0"/>
              <a:t>, Professor </a:t>
            </a:r>
            <a:r>
              <a:rPr lang="en-US" dirty="0" smtClean="0"/>
              <a:t>at </a:t>
            </a:r>
            <a:r>
              <a:rPr lang="en-US" dirty="0"/>
              <a:t>The Ohio State University </a:t>
            </a:r>
            <a:endParaRPr lang="en-US" dirty="0" smtClean="0"/>
          </a:p>
          <a:p>
            <a:pPr marL="0" indent="0">
              <a:buNone/>
            </a:pPr>
            <a:r>
              <a:rPr lang="en-US" u="sng" dirty="0" smtClean="0">
                <a:hlinkClick r:id="rId2"/>
              </a:rPr>
              <a:t>http</a:t>
            </a:r>
            <a:r>
              <a:rPr lang="en-US" u="sng" dirty="0">
                <a:hlinkClick r:id="rId2"/>
              </a:rPr>
              <a:t>://www.aiga.org/typography-and-the-aging-eye/</a:t>
            </a:r>
            <a:endParaRPr lang="en-US" dirty="0"/>
          </a:p>
        </p:txBody>
      </p:sp>
    </p:spTree>
    <p:extLst>
      <p:ext uri="{BB962C8B-B14F-4D97-AF65-F5344CB8AC3E}">
        <p14:creationId xmlns:p14="http://schemas.microsoft.com/office/powerpoint/2010/main" val="22654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a:blipFill>
            <a:blip r:embed="rId2"/>
            <a:stretch>
              <a:fillRect/>
            </a:stretch>
          </a:blipFill>
        </p:spPr>
      </p:sp>
      <p:sp>
        <p:nvSpPr>
          <p:cNvPr id="3" name="Title 2"/>
          <p:cNvSpPr>
            <a:spLocks noGrp="1"/>
          </p:cNvSpPr>
          <p:nvPr>
            <p:ph type="title"/>
          </p:nvPr>
        </p:nvSpPr>
        <p:spPr/>
        <p:txBody>
          <a:bodyPr/>
          <a:lstStyle/>
          <a:p>
            <a:r>
              <a:rPr lang="en-US" dirty="0" smtClean="0"/>
              <a:t>Colors</a:t>
            </a:r>
            <a:endParaRPr lang="en-US" dirty="0"/>
          </a:p>
        </p:txBody>
      </p:sp>
    </p:spTree>
    <p:extLst>
      <p:ext uri="{BB962C8B-B14F-4D97-AF65-F5344CB8AC3E}">
        <p14:creationId xmlns:p14="http://schemas.microsoft.com/office/powerpoint/2010/main" val="81225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5045" b="5045"/>
          <a:stretch>
            <a:fillRect/>
          </a:stretch>
        </p:blipFill>
        <p:spPr/>
      </p:pic>
    </p:spTree>
    <p:extLst>
      <p:ext uri="{BB962C8B-B14F-4D97-AF65-F5344CB8AC3E}">
        <p14:creationId xmlns:p14="http://schemas.microsoft.com/office/powerpoint/2010/main" val="377669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9697" b="19697"/>
          <a:stretch/>
        </p:blipFill>
        <p:spPr/>
      </p:pic>
      <p:sp>
        <p:nvSpPr>
          <p:cNvPr id="4" name="Text Placeholder 3"/>
          <p:cNvSpPr>
            <a:spLocks noGrp="1"/>
          </p:cNvSpPr>
          <p:nvPr>
            <p:ph type="body" sz="half" idx="2"/>
          </p:nvPr>
        </p:nvSpPr>
        <p:spPr/>
        <p:txBody>
          <a:bodyPr>
            <a:normAutofit lnSpcReduction="10000"/>
          </a:bodyPr>
          <a:lstStyle/>
          <a:p>
            <a:r>
              <a:rPr lang="en-US" dirty="0" smtClean="0"/>
              <a:t>Screenshot from Microsoft Internet Explorer 5</a:t>
            </a:r>
          </a:p>
          <a:p>
            <a:r>
              <a:rPr lang="en-US" dirty="0" smtClean="0"/>
              <a:t>Used with permission from Microsoft</a:t>
            </a:r>
          </a:p>
          <a:p>
            <a:r>
              <a:rPr lang="en-US" dirty="0">
                <a:hlinkClick r:id="rId3"/>
              </a:rPr>
              <a:t>https://</a:t>
            </a:r>
            <a:r>
              <a:rPr lang="en-US" dirty="0" smtClean="0">
                <a:hlinkClick r:id="rId3"/>
              </a:rPr>
              <a:t>en.wikipedia.org/wiki/File:Internet_Explorer_5_on_Windows_98.png</a:t>
            </a:r>
            <a:r>
              <a:rPr lang="en-US" dirty="0" smtClean="0"/>
              <a:t> </a:t>
            </a:r>
            <a:endParaRPr lang="en-US" dirty="0"/>
          </a:p>
        </p:txBody>
      </p:sp>
    </p:spTree>
    <p:extLst>
      <p:ext uri="{BB962C8B-B14F-4D97-AF65-F5344CB8AC3E}">
        <p14:creationId xmlns:p14="http://schemas.microsoft.com/office/powerpoint/2010/main" val="59619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10137" b="10137"/>
          <a:stretch>
            <a:fillRect/>
          </a:stretch>
        </p:blipFill>
        <p:spPr/>
      </p:pic>
      <p:sp>
        <p:nvSpPr>
          <p:cNvPr id="5" name="TextBox 4"/>
          <p:cNvSpPr txBox="1"/>
          <p:nvPr/>
        </p:nvSpPr>
        <p:spPr>
          <a:xfrm>
            <a:off x="6217907" y="232913"/>
            <a:ext cx="2209800" cy="830997"/>
          </a:xfrm>
          <a:prstGeom prst="rect">
            <a:avLst/>
          </a:prstGeom>
          <a:noFill/>
        </p:spPr>
        <p:txBody>
          <a:bodyPr wrap="square" rtlCol="0">
            <a:spAutoFit/>
          </a:bodyPr>
          <a:lstStyle/>
          <a:p>
            <a:r>
              <a:rPr lang="en-US" sz="4800" dirty="0" smtClean="0"/>
              <a:t>Fonts</a:t>
            </a:r>
            <a:endParaRPr lang="en-US" sz="4800" dirty="0"/>
          </a:p>
        </p:txBody>
      </p:sp>
      <p:sp>
        <p:nvSpPr>
          <p:cNvPr id="6" name="TextBox 5"/>
          <p:cNvSpPr txBox="1"/>
          <p:nvPr/>
        </p:nvSpPr>
        <p:spPr>
          <a:xfrm>
            <a:off x="1522412" y="228600"/>
            <a:ext cx="2209800" cy="830997"/>
          </a:xfrm>
          <a:prstGeom prst="rect">
            <a:avLst/>
          </a:prstGeom>
          <a:noFill/>
        </p:spPr>
        <p:txBody>
          <a:bodyPr wrap="square" rtlCol="0">
            <a:spAutoFit/>
          </a:bodyPr>
          <a:lstStyle/>
          <a:p>
            <a:r>
              <a:rPr lang="en-US" sz="4800" dirty="0" smtClean="0"/>
              <a:t>UX</a:t>
            </a:r>
            <a:endParaRPr lang="en-US" sz="4800" dirty="0"/>
          </a:p>
        </p:txBody>
      </p:sp>
      <p:sp>
        <p:nvSpPr>
          <p:cNvPr id="7" name="TextBox 6"/>
          <p:cNvSpPr txBox="1"/>
          <p:nvPr/>
        </p:nvSpPr>
        <p:spPr>
          <a:xfrm>
            <a:off x="4265612" y="1752600"/>
            <a:ext cx="2209800" cy="830997"/>
          </a:xfrm>
          <a:prstGeom prst="rect">
            <a:avLst/>
          </a:prstGeom>
          <a:noFill/>
        </p:spPr>
        <p:txBody>
          <a:bodyPr wrap="square" rtlCol="0">
            <a:spAutoFit/>
          </a:bodyPr>
          <a:lstStyle/>
          <a:p>
            <a:r>
              <a:rPr lang="en-US" sz="4800" dirty="0" smtClean="0"/>
              <a:t>Icons</a:t>
            </a:r>
            <a:endParaRPr lang="en-US" sz="4800" dirty="0"/>
          </a:p>
        </p:txBody>
      </p:sp>
      <p:sp>
        <p:nvSpPr>
          <p:cNvPr id="8" name="TextBox 7"/>
          <p:cNvSpPr txBox="1"/>
          <p:nvPr/>
        </p:nvSpPr>
        <p:spPr>
          <a:xfrm>
            <a:off x="1469067" y="2661422"/>
            <a:ext cx="2209800" cy="1569660"/>
          </a:xfrm>
          <a:prstGeom prst="rect">
            <a:avLst/>
          </a:prstGeom>
          <a:noFill/>
        </p:spPr>
        <p:txBody>
          <a:bodyPr wrap="square" rtlCol="0">
            <a:spAutoFit/>
          </a:bodyPr>
          <a:lstStyle/>
          <a:p>
            <a:r>
              <a:rPr lang="en-US" sz="4800" dirty="0" smtClean="0"/>
              <a:t>Dialog</a:t>
            </a:r>
          </a:p>
          <a:p>
            <a:r>
              <a:rPr lang="en-US" sz="4800" dirty="0" smtClean="0"/>
              <a:t>Boxes</a:t>
            </a:r>
            <a:endParaRPr lang="en-US" sz="4800" dirty="0"/>
          </a:p>
        </p:txBody>
      </p:sp>
      <p:sp>
        <p:nvSpPr>
          <p:cNvPr id="9" name="TextBox 8"/>
          <p:cNvSpPr txBox="1"/>
          <p:nvPr/>
        </p:nvSpPr>
        <p:spPr>
          <a:xfrm>
            <a:off x="8422108" y="1423356"/>
            <a:ext cx="2743200" cy="1569660"/>
          </a:xfrm>
          <a:prstGeom prst="rect">
            <a:avLst/>
          </a:prstGeom>
          <a:noFill/>
        </p:spPr>
        <p:txBody>
          <a:bodyPr wrap="square" rtlCol="0">
            <a:spAutoFit/>
          </a:bodyPr>
          <a:lstStyle/>
          <a:p>
            <a:r>
              <a:rPr lang="en-US" sz="4800" dirty="0" smtClean="0"/>
              <a:t>Negative Space</a:t>
            </a:r>
            <a:endParaRPr lang="en-US" sz="4800" dirty="0"/>
          </a:p>
        </p:txBody>
      </p:sp>
      <p:sp>
        <p:nvSpPr>
          <p:cNvPr id="10" name="TextBox 9"/>
          <p:cNvSpPr txBox="1"/>
          <p:nvPr/>
        </p:nvSpPr>
        <p:spPr>
          <a:xfrm>
            <a:off x="9142412" y="4106732"/>
            <a:ext cx="2209800" cy="830997"/>
          </a:xfrm>
          <a:prstGeom prst="rect">
            <a:avLst/>
          </a:prstGeom>
          <a:noFill/>
        </p:spPr>
        <p:txBody>
          <a:bodyPr wrap="square" rtlCol="0">
            <a:spAutoFit/>
          </a:bodyPr>
          <a:lstStyle/>
          <a:p>
            <a:r>
              <a:rPr lang="en-US" sz="4800" dirty="0" smtClean="0"/>
              <a:t>RGB</a:t>
            </a:r>
            <a:endParaRPr lang="en-US" sz="4800" dirty="0"/>
          </a:p>
        </p:txBody>
      </p:sp>
      <p:sp>
        <p:nvSpPr>
          <p:cNvPr id="12" name="Rectangle 11"/>
          <p:cNvSpPr/>
          <p:nvPr/>
        </p:nvSpPr>
        <p:spPr>
          <a:xfrm>
            <a:off x="8609012" y="0"/>
            <a:ext cx="16383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46462" y="152400"/>
            <a:ext cx="16383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700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16174" r="-116174"/>
          <a:stretch/>
        </p:blipFill>
        <p:spPr/>
      </p:pic>
      <p:sp>
        <p:nvSpPr>
          <p:cNvPr id="5" name="Text Placeholder 4"/>
          <p:cNvSpPr>
            <a:spLocks noGrp="1"/>
          </p:cNvSpPr>
          <p:nvPr>
            <p:ph type="body" sz="half" idx="2"/>
          </p:nvPr>
        </p:nvSpPr>
        <p:spPr/>
        <p:txBody>
          <a:bodyPr>
            <a:normAutofit/>
          </a:bodyPr>
          <a:lstStyle/>
          <a:p>
            <a:r>
              <a:rPr lang="en-US" dirty="0" smtClean="0"/>
              <a:t>TechCrunch - screenshot taken on iOS Safari</a:t>
            </a:r>
          </a:p>
        </p:txBody>
      </p:sp>
    </p:spTree>
    <p:extLst>
      <p:ext uri="{BB962C8B-B14F-4D97-AF65-F5344CB8AC3E}">
        <p14:creationId xmlns:p14="http://schemas.microsoft.com/office/powerpoint/2010/main" val="37708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0" indent="0">
              <a:lnSpc>
                <a:spcPct val="110000"/>
              </a:lnSpc>
              <a:buNone/>
            </a:pPr>
            <a:r>
              <a:rPr lang="en-US" dirty="0" smtClean="0"/>
              <a:t>“</a:t>
            </a:r>
            <a:r>
              <a:rPr lang="en-US" dirty="0"/>
              <a:t>Avoid using the same color in both interactive and </a:t>
            </a:r>
            <a:r>
              <a:rPr lang="en-US" dirty="0" err="1"/>
              <a:t>noninteractive</a:t>
            </a:r>
            <a:r>
              <a:rPr lang="en-US" dirty="0"/>
              <a:t> elements. Color is one of the ways that a UI element indicates its interactivity. If interactive and </a:t>
            </a:r>
            <a:r>
              <a:rPr lang="en-US" dirty="0" err="1"/>
              <a:t>noninteractive</a:t>
            </a:r>
            <a:r>
              <a:rPr lang="en-US" dirty="0"/>
              <a:t> elements have the same color, it’s harder for users to know where to tap</a:t>
            </a:r>
            <a:r>
              <a:rPr lang="en-US" dirty="0" smtClean="0"/>
              <a:t>.“</a:t>
            </a:r>
          </a:p>
          <a:p>
            <a:pPr>
              <a:buFontTx/>
              <a:buChar char="-"/>
            </a:pPr>
            <a:r>
              <a:rPr lang="en-US" dirty="0" smtClean="0"/>
              <a:t>iOS </a:t>
            </a:r>
            <a:r>
              <a:rPr lang="en-US" dirty="0"/>
              <a:t>Human Interface </a:t>
            </a:r>
            <a:r>
              <a:rPr lang="en-US" dirty="0" smtClean="0"/>
              <a:t>Guidelines</a:t>
            </a:r>
          </a:p>
        </p:txBody>
      </p:sp>
    </p:spTree>
    <p:extLst>
      <p:ext uri="{BB962C8B-B14F-4D97-AF65-F5344CB8AC3E}">
        <p14:creationId xmlns:p14="http://schemas.microsoft.com/office/powerpoint/2010/main" val="42529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12490" b="12490"/>
          <a:stretch>
            <a:fillRect/>
          </a:stretch>
        </p:blipFill>
        <p:spPr/>
      </p:pic>
    </p:spTree>
    <p:extLst>
      <p:ext uri="{BB962C8B-B14F-4D97-AF65-F5344CB8AC3E}">
        <p14:creationId xmlns:p14="http://schemas.microsoft.com/office/powerpoint/2010/main" val="4065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7983" r="-107983"/>
          <a:stretch/>
        </p:blipFill>
        <p:spPr/>
      </p:pic>
    </p:spTree>
    <p:extLst>
      <p:ext uri="{BB962C8B-B14F-4D97-AF65-F5344CB8AC3E}">
        <p14:creationId xmlns:p14="http://schemas.microsoft.com/office/powerpoint/2010/main" val="353870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“Flat designs must rely on color &amp; contrast as the indicator of interaction in the interface. That’s not an easy task</a:t>
            </a:r>
            <a:r>
              <a:rPr lang="en-US" dirty="0" smtClean="0"/>
              <a:t>.”</a:t>
            </a:r>
          </a:p>
          <a:p>
            <a:pPr>
              <a:buFontTx/>
              <a:buChar char="-"/>
            </a:pPr>
            <a:r>
              <a:rPr lang="en-US" dirty="0" smtClean="0"/>
              <a:t>Marcin </a:t>
            </a:r>
            <a:r>
              <a:rPr lang="en-US" dirty="0" err="1"/>
              <a:t>Treder</a:t>
            </a:r>
            <a:r>
              <a:rPr lang="en-US" dirty="0"/>
              <a:t>, </a:t>
            </a:r>
            <a:r>
              <a:rPr lang="en-US" dirty="0" err="1"/>
              <a:t>UXPin</a:t>
            </a:r>
            <a:r>
              <a:rPr lang="en-US" dirty="0"/>
              <a:t> </a:t>
            </a:r>
            <a:r>
              <a:rPr lang="en-US" dirty="0" smtClean="0"/>
              <a:t>CIO</a:t>
            </a:r>
          </a:p>
          <a:p>
            <a:pPr marL="0" indent="0">
              <a:buNone/>
            </a:pPr>
            <a:r>
              <a:rPr lang="en-US" u="sng" dirty="0">
                <a:hlinkClick r:id="rId2"/>
              </a:rPr>
              <a:t>https://studio.uxpin.com/blog/5-dangers-of-flat-design/</a:t>
            </a:r>
            <a:endParaRPr lang="en-US" dirty="0"/>
          </a:p>
        </p:txBody>
      </p:sp>
    </p:spTree>
    <p:extLst>
      <p:ext uri="{BB962C8B-B14F-4D97-AF65-F5344CB8AC3E}">
        <p14:creationId xmlns:p14="http://schemas.microsoft.com/office/powerpoint/2010/main" val="15498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t="7636" b="7636"/>
          <a:stretch>
            <a:fillRect/>
          </a:stretch>
        </p:blipFill>
        <p:spPr/>
      </p:pic>
    </p:spTree>
    <p:extLst>
      <p:ext uri="{BB962C8B-B14F-4D97-AF65-F5344CB8AC3E}">
        <p14:creationId xmlns:p14="http://schemas.microsoft.com/office/powerpoint/2010/main" val="8649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t="7636" b="7636"/>
          <a:stretch>
            <a:fillRect/>
          </a:stretch>
        </p:blipFill>
        <p:spPr/>
      </p:pic>
    </p:spTree>
    <p:extLst>
      <p:ext uri="{BB962C8B-B14F-4D97-AF65-F5344CB8AC3E}">
        <p14:creationId xmlns:p14="http://schemas.microsoft.com/office/powerpoint/2010/main" val="370290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Color Contrast</a:t>
            </a:r>
            <a:endParaRPr lang="en-US" dirty="0"/>
          </a:p>
        </p:txBody>
      </p:sp>
      <p:sp>
        <p:nvSpPr>
          <p:cNvPr id="3" name="Content Placeholder 2"/>
          <p:cNvSpPr>
            <a:spLocks noGrp="1"/>
          </p:cNvSpPr>
          <p:nvPr>
            <p:ph idx="1"/>
          </p:nvPr>
        </p:nvSpPr>
        <p:spPr/>
        <p:txBody>
          <a:bodyPr>
            <a:normAutofit fontScale="92500" lnSpcReduction="20000"/>
          </a:bodyPr>
          <a:lstStyle/>
          <a:p>
            <a:pPr>
              <a:lnSpc>
                <a:spcPct val="110000"/>
              </a:lnSpc>
            </a:pPr>
            <a:r>
              <a:rPr lang="en-US" sz="3600" dirty="0"/>
              <a:t>WebAIM Color Contrast </a:t>
            </a:r>
            <a:r>
              <a:rPr lang="en-US" sz="3600" dirty="0" smtClean="0"/>
              <a:t>Checker</a:t>
            </a:r>
            <a:br>
              <a:rPr lang="en-US" sz="3600" dirty="0" smtClean="0"/>
            </a:br>
            <a:r>
              <a:rPr lang="en-US" sz="3600" u="sng" dirty="0">
                <a:hlinkClick r:id="rId2"/>
              </a:rPr>
              <a:t>http://</a:t>
            </a:r>
            <a:r>
              <a:rPr lang="en-US" sz="3600" u="sng" dirty="0" smtClean="0">
                <a:hlinkClick r:id="rId2"/>
              </a:rPr>
              <a:t>webaim.org/resources/contrastchecker/</a:t>
            </a:r>
            <a:endParaRPr lang="en-US" sz="3600" u="sng" dirty="0" smtClean="0"/>
          </a:p>
          <a:p>
            <a:pPr>
              <a:lnSpc>
                <a:spcPct val="110000"/>
              </a:lnSpc>
            </a:pPr>
            <a:r>
              <a:rPr lang="en-US" sz="3600" dirty="0" smtClean="0"/>
              <a:t>Check </a:t>
            </a:r>
            <a:r>
              <a:rPr lang="en-US" sz="3600" dirty="0"/>
              <a:t>my </a:t>
            </a:r>
            <a:r>
              <a:rPr lang="en-US" sz="3600" dirty="0" err="1" smtClean="0"/>
              <a:t>Colours</a:t>
            </a:r>
            <a:r>
              <a:rPr lang="en-US" sz="3600" dirty="0"/>
              <a:t/>
            </a:r>
            <a:br>
              <a:rPr lang="en-US" sz="3600" dirty="0"/>
            </a:br>
            <a:r>
              <a:rPr lang="en-US" sz="3600" u="sng" dirty="0">
                <a:hlinkClick r:id="rId3"/>
              </a:rPr>
              <a:t>http://www.checkmycolours.com</a:t>
            </a:r>
            <a:r>
              <a:rPr lang="en-US" sz="3600" u="sng" dirty="0" smtClean="0">
                <a:hlinkClick r:id="rId3"/>
              </a:rPr>
              <a:t>/</a:t>
            </a:r>
            <a:endParaRPr lang="en-US" sz="3600" u="sng" dirty="0"/>
          </a:p>
          <a:p>
            <a:pPr>
              <a:lnSpc>
                <a:spcPct val="110000"/>
              </a:lnSpc>
            </a:pPr>
            <a:r>
              <a:rPr lang="en-US" sz="3600" dirty="0" smtClean="0"/>
              <a:t>Color Safe – Create accessible color palettes</a:t>
            </a:r>
            <a:br>
              <a:rPr lang="en-US" sz="3600" dirty="0" smtClean="0"/>
            </a:br>
            <a:r>
              <a:rPr lang="en-US" sz="3600" u="sng" dirty="0">
                <a:hlinkClick r:id="rId4"/>
              </a:rPr>
              <a:t>http://colorsafe.co/</a:t>
            </a:r>
            <a:endParaRPr lang="en-US" sz="3600" dirty="0" smtClean="0"/>
          </a:p>
          <a:p>
            <a:pPr>
              <a:lnSpc>
                <a:spcPct val="110000"/>
              </a:lnSpc>
            </a:pPr>
            <a:r>
              <a:rPr lang="en-US" sz="3600" dirty="0" smtClean="0"/>
              <a:t>“</a:t>
            </a:r>
            <a:r>
              <a:rPr lang="en-US" sz="3600" dirty="0"/>
              <a:t>Color Contrast for Better Readability</a:t>
            </a:r>
            <a:r>
              <a:rPr lang="en-US" sz="3600" dirty="0" smtClean="0"/>
              <a:t>”</a:t>
            </a:r>
            <a:br>
              <a:rPr lang="en-US" sz="3600" dirty="0" smtClean="0"/>
            </a:br>
            <a:r>
              <a:rPr lang="en-US" sz="3600" dirty="0" smtClean="0"/>
              <a:t>- Tom </a:t>
            </a:r>
            <a:r>
              <a:rPr lang="en-US" sz="3600" dirty="0"/>
              <a:t>Osborne, </a:t>
            </a:r>
            <a:r>
              <a:rPr lang="en-US" sz="3600" dirty="0" err="1"/>
              <a:t>Viget</a:t>
            </a:r>
            <a:r>
              <a:rPr lang="en-US" sz="3600" dirty="0"/>
              <a:t> VP of </a:t>
            </a:r>
            <a:r>
              <a:rPr lang="en-US" sz="3600" dirty="0" smtClean="0"/>
              <a:t>Design</a:t>
            </a:r>
            <a:br>
              <a:rPr lang="en-US" sz="3600" dirty="0" smtClean="0"/>
            </a:br>
            <a:r>
              <a:rPr lang="en-US" sz="3600" u="sng" dirty="0" smtClean="0">
                <a:hlinkClick r:id="rId5"/>
              </a:rPr>
              <a:t>https</a:t>
            </a:r>
            <a:r>
              <a:rPr lang="en-US" sz="3600" u="sng" dirty="0">
                <a:hlinkClick r:id="rId5"/>
              </a:rPr>
              <a:t>://viget.com/inspire/color-contrast</a:t>
            </a:r>
            <a:endParaRPr lang="en-US" sz="3600" dirty="0"/>
          </a:p>
          <a:p>
            <a:endParaRPr lang="en-US" dirty="0"/>
          </a:p>
        </p:txBody>
      </p:sp>
    </p:spTree>
    <p:extLst>
      <p:ext uri="{BB962C8B-B14F-4D97-AF65-F5344CB8AC3E}">
        <p14:creationId xmlns:p14="http://schemas.microsoft.com/office/powerpoint/2010/main" val="314969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Simulate Colorblindness</a:t>
            </a:r>
            <a:endParaRPr lang="en-US" dirty="0"/>
          </a:p>
        </p:txBody>
      </p:sp>
      <p:sp>
        <p:nvSpPr>
          <p:cNvPr id="3" name="Content Placeholder 2"/>
          <p:cNvSpPr>
            <a:spLocks noGrp="1"/>
          </p:cNvSpPr>
          <p:nvPr>
            <p:ph idx="1"/>
          </p:nvPr>
        </p:nvSpPr>
        <p:spPr/>
        <p:txBody>
          <a:bodyPr>
            <a:normAutofit/>
          </a:bodyPr>
          <a:lstStyle/>
          <a:p>
            <a:r>
              <a:rPr lang="en-US" sz="3200" dirty="0" err="1"/>
              <a:t>Coblis</a:t>
            </a:r>
            <a:r>
              <a:rPr lang="en-US" sz="3200" dirty="0"/>
              <a:t> – Color Blindness Simulator</a:t>
            </a:r>
            <a:br>
              <a:rPr lang="en-US" sz="3200" dirty="0"/>
            </a:br>
            <a:r>
              <a:rPr lang="en-US" sz="3200" u="sng" dirty="0">
                <a:hlinkClick r:id="rId2"/>
              </a:rPr>
              <a:t>http://www.color-blindness.com/coblis-color-blindness-simulator</a:t>
            </a:r>
            <a:r>
              <a:rPr lang="en-US" sz="3200" u="sng" dirty="0" smtClean="0">
                <a:hlinkClick r:id="rId2"/>
              </a:rPr>
              <a:t>/</a:t>
            </a:r>
            <a:endParaRPr lang="en-US" sz="3200" dirty="0"/>
          </a:p>
          <a:p>
            <a:r>
              <a:rPr lang="en-US" sz="3200" dirty="0"/>
              <a:t>Color Blindness </a:t>
            </a:r>
            <a:r>
              <a:rPr lang="en-US" sz="3200" dirty="0" smtClean="0"/>
              <a:t>Simulator</a:t>
            </a:r>
            <a:br>
              <a:rPr lang="en-US" sz="3200" dirty="0" smtClean="0"/>
            </a:br>
            <a:r>
              <a:rPr lang="en-US" sz="3200" u="sng" dirty="0" smtClean="0">
                <a:hlinkClick r:id="rId3"/>
              </a:rPr>
              <a:t>http</a:t>
            </a:r>
            <a:r>
              <a:rPr lang="en-US" sz="3200" u="sng" dirty="0">
                <a:hlinkClick r:id="rId3"/>
              </a:rPr>
              <a:t>://www.etre.com/tools/colourblindsimulator</a:t>
            </a:r>
            <a:r>
              <a:rPr lang="en-US" sz="3200" u="sng" dirty="0" smtClean="0">
                <a:hlinkClick r:id="rId3"/>
              </a:rPr>
              <a:t>/</a:t>
            </a:r>
            <a:r>
              <a:rPr lang="en-US" sz="3200" dirty="0"/>
              <a:t> </a:t>
            </a:r>
          </a:p>
          <a:p>
            <a:r>
              <a:rPr lang="en-US" sz="3200" dirty="0"/>
              <a:t>iOS App Store: Chromatic Vision </a:t>
            </a:r>
            <a:r>
              <a:rPr lang="en-US" sz="3200" dirty="0" smtClean="0"/>
              <a:t>Simulator</a:t>
            </a:r>
            <a:br>
              <a:rPr lang="en-US" sz="3200" dirty="0" smtClean="0"/>
            </a:br>
            <a:r>
              <a:rPr lang="en-US" sz="3200" u="sng" dirty="0" smtClean="0">
                <a:hlinkClick r:id="rId4"/>
              </a:rPr>
              <a:t>http</a:t>
            </a:r>
            <a:r>
              <a:rPr lang="en-US" sz="3200" u="sng" dirty="0">
                <a:hlinkClick r:id="rId4"/>
              </a:rPr>
              <a:t>://asada.tukusi.ne.jp/cvsimulator/e/</a:t>
            </a:r>
            <a:r>
              <a:rPr lang="en-US" sz="3200" dirty="0"/>
              <a:t> </a:t>
            </a:r>
          </a:p>
          <a:p>
            <a:endParaRPr lang="en-US" dirty="0"/>
          </a:p>
        </p:txBody>
      </p:sp>
    </p:spTree>
    <p:extLst>
      <p:ext uri="{BB962C8B-B14F-4D97-AF65-F5344CB8AC3E}">
        <p14:creationId xmlns:p14="http://schemas.microsoft.com/office/powerpoint/2010/main" val="317187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07983" r="-107983"/>
          <a:stretch/>
        </p:blipFill>
        <p:spPr/>
      </p:pic>
    </p:spTree>
    <p:extLst>
      <p:ext uri="{BB962C8B-B14F-4D97-AF65-F5344CB8AC3E}">
        <p14:creationId xmlns:p14="http://schemas.microsoft.com/office/powerpoint/2010/main" val="149518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Andrew Malek</a:t>
            </a:r>
            <a:endParaRPr lang="en-US" dirty="0"/>
          </a:p>
        </p:txBody>
      </p:sp>
      <p:sp>
        <p:nvSpPr>
          <p:cNvPr id="4" name="Content Placeholder 3"/>
          <p:cNvSpPr>
            <a:spLocks noGrp="1"/>
          </p:cNvSpPr>
          <p:nvPr>
            <p:ph idx="1"/>
          </p:nvPr>
        </p:nvSpPr>
        <p:spPr/>
        <p:txBody>
          <a:bodyPr>
            <a:noAutofit/>
          </a:bodyPr>
          <a:lstStyle/>
          <a:p>
            <a:pPr marL="0" indent="0">
              <a:buNone/>
            </a:pPr>
            <a:r>
              <a:rPr lang="en-US" sz="4400" dirty="0" smtClean="0"/>
              <a:t>UI / UX Developer</a:t>
            </a:r>
          </a:p>
          <a:p>
            <a:pPr marL="0" indent="0">
              <a:buNone/>
            </a:pPr>
            <a:r>
              <a:rPr lang="en-US" sz="4400" dirty="0" smtClean="0"/>
              <a:t>NCR Corporation, Retail Solutions Division</a:t>
            </a:r>
          </a:p>
          <a:p>
            <a:pPr marL="0" indent="0">
              <a:buNone/>
            </a:pPr>
            <a:endParaRPr lang="en-US" sz="4400" dirty="0"/>
          </a:p>
          <a:p>
            <a:pPr marL="0" indent="0" algn="r">
              <a:buNone/>
            </a:pPr>
            <a:r>
              <a:rPr lang="en-US" sz="4400" dirty="0" smtClean="0"/>
              <a:t>@malekontheweb</a:t>
            </a:r>
          </a:p>
          <a:p>
            <a:pPr marL="0" indent="0" algn="r">
              <a:buNone/>
            </a:pPr>
            <a:r>
              <a:rPr lang="en-US" sz="4400" u="sng" dirty="0" smtClean="0"/>
              <a:t>http://malekontheweb.com/</a:t>
            </a:r>
            <a:endParaRPr lang="en-US" sz="4400" u="sng" dirty="0"/>
          </a:p>
        </p:txBody>
      </p:sp>
    </p:spTree>
    <p:extLst>
      <p:ext uri="{BB962C8B-B14F-4D97-AF65-F5344CB8AC3E}">
        <p14:creationId xmlns:p14="http://schemas.microsoft.com/office/powerpoint/2010/main" val="4479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a:blipFill>
            <a:blip r:embed="rId2"/>
            <a:stretch>
              <a:fillRect/>
            </a:stretch>
          </a:blipFill>
        </p:spPr>
      </p:sp>
      <p:sp>
        <p:nvSpPr>
          <p:cNvPr id="3" name="Title 2"/>
          <p:cNvSpPr>
            <a:spLocks noGrp="1"/>
          </p:cNvSpPr>
          <p:nvPr>
            <p:ph type="title"/>
          </p:nvPr>
        </p:nvSpPr>
        <p:spPr/>
        <p:txBody>
          <a:bodyPr/>
          <a:lstStyle/>
          <a:p>
            <a:r>
              <a:rPr lang="en-US" dirty="0" smtClean="0"/>
              <a:t>Whitespace</a:t>
            </a:r>
            <a:endParaRPr lang="en-US" dirty="0"/>
          </a:p>
        </p:txBody>
      </p:sp>
    </p:spTree>
    <p:extLst>
      <p:ext uri="{BB962C8B-B14F-4D97-AF65-F5344CB8AC3E}">
        <p14:creationId xmlns:p14="http://schemas.microsoft.com/office/powerpoint/2010/main" val="216113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a:lnSpc>
                <a:spcPct val="120000"/>
              </a:lnSpc>
            </a:pPr>
            <a:r>
              <a:rPr lang="en-US" dirty="0"/>
              <a:t>"Out of clutter, find simplicity</a:t>
            </a:r>
            <a:r>
              <a:rPr lang="en-US" dirty="0" smtClean="0"/>
              <a:t>.“</a:t>
            </a:r>
            <a:br>
              <a:rPr lang="en-US" dirty="0" smtClean="0"/>
            </a:br>
            <a:r>
              <a:rPr lang="en-US" dirty="0" smtClean="0"/>
              <a:t>- </a:t>
            </a:r>
            <a:r>
              <a:rPr lang="en-US" dirty="0"/>
              <a:t>Albert </a:t>
            </a:r>
            <a:r>
              <a:rPr lang="en-US" dirty="0" smtClean="0"/>
              <a:t>Einstein</a:t>
            </a:r>
            <a:endParaRPr lang="en-US" dirty="0"/>
          </a:p>
          <a:p>
            <a:pPr>
              <a:lnSpc>
                <a:spcPct val="120000"/>
              </a:lnSpc>
            </a:pPr>
            <a:r>
              <a:rPr lang="en-US" dirty="0" smtClean="0"/>
              <a:t>"</a:t>
            </a:r>
            <a:r>
              <a:rPr lang="en-US" dirty="0"/>
              <a:t>The best way to find out what we really need is to get rid of what we don’t</a:t>
            </a:r>
            <a:r>
              <a:rPr lang="en-US" dirty="0" smtClean="0"/>
              <a:t>.“</a:t>
            </a:r>
            <a:r>
              <a:rPr lang="en-US" dirty="0"/>
              <a:t/>
            </a:r>
            <a:br>
              <a:rPr lang="en-US" dirty="0"/>
            </a:br>
            <a:r>
              <a:rPr lang="en-US" dirty="0" smtClean="0"/>
              <a:t>- </a:t>
            </a:r>
            <a:r>
              <a:rPr lang="en-US" dirty="0"/>
              <a:t>Marie Kondo, author and organizing consultant</a:t>
            </a:r>
          </a:p>
          <a:p>
            <a:pPr>
              <a:lnSpc>
                <a:spcPct val="120000"/>
              </a:lnSpc>
            </a:pPr>
            <a:r>
              <a:rPr lang="en-US" dirty="0" smtClean="0"/>
              <a:t>“</a:t>
            </a:r>
            <a:r>
              <a:rPr lang="en-US" dirty="0"/>
              <a:t>If your UI even vaguely resembles an airplane cockpit, you’re doing it wrong</a:t>
            </a:r>
            <a:r>
              <a:rPr lang="en-US" dirty="0" smtClean="0"/>
              <a:t>.”</a:t>
            </a:r>
            <a:r>
              <a:rPr lang="en-US" dirty="0"/>
              <a:t/>
            </a:r>
            <a:br>
              <a:rPr lang="en-US" dirty="0"/>
            </a:br>
            <a:r>
              <a:rPr lang="en-US" dirty="0" smtClean="0"/>
              <a:t>- </a:t>
            </a:r>
            <a:r>
              <a:rPr lang="en-US" dirty="0"/>
              <a:t>John Gruber, Markdown inventor and writer</a:t>
            </a:r>
            <a:br>
              <a:rPr lang="en-US" dirty="0"/>
            </a:br>
            <a:r>
              <a:rPr lang="en-US" u="sng" dirty="0">
                <a:hlinkClick r:id="rId2"/>
              </a:rPr>
              <a:t>http://daringfireball.net/linked/2008/12/01/fahey-bulk-rename-utility</a:t>
            </a:r>
            <a:endParaRPr lang="en-US" dirty="0"/>
          </a:p>
          <a:p>
            <a:endParaRPr lang="en-US" dirty="0"/>
          </a:p>
        </p:txBody>
      </p:sp>
    </p:spTree>
    <p:extLst>
      <p:ext uri="{BB962C8B-B14F-4D97-AF65-F5344CB8AC3E}">
        <p14:creationId xmlns:p14="http://schemas.microsoft.com/office/powerpoint/2010/main" val="384914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24" b="-24724"/>
          <a:stretch/>
        </p:blipFill>
        <p:spPr/>
      </p:pic>
    </p:spTree>
    <p:extLst>
      <p:ext uri="{BB962C8B-B14F-4D97-AF65-F5344CB8AC3E}">
        <p14:creationId xmlns:p14="http://schemas.microsoft.com/office/powerpoint/2010/main" val="86502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669" r="-10669"/>
          <a:stretch/>
        </p:blipFill>
        <p:spPr/>
      </p:pic>
    </p:spTree>
    <p:extLst>
      <p:ext uri="{BB962C8B-B14F-4D97-AF65-F5344CB8AC3E}">
        <p14:creationId xmlns:p14="http://schemas.microsoft.com/office/powerpoint/2010/main" val="379220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indent="0">
              <a:lnSpc>
                <a:spcPct val="120000"/>
              </a:lnSpc>
              <a:buNone/>
            </a:pPr>
            <a:r>
              <a:rPr lang="en-US" dirty="0"/>
              <a:t>“Poor use of white space does not impact reading performance. Higher satisfaction and preference of the better layout, should not be discounted, however, since such variables influence whether a user continues interacting with a website or simply moves on to one with better visual appeal</a:t>
            </a:r>
            <a:r>
              <a:rPr lang="en-US" dirty="0" smtClean="0"/>
              <a:t>.”</a:t>
            </a:r>
          </a:p>
          <a:p>
            <a:pPr marL="0" indent="0">
              <a:lnSpc>
                <a:spcPct val="110000"/>
              </a:lnSpc>
              <a:buNone/>
            </a:pPr>
            <a:r>
              <a:rPr lang="en-US" u="sng" dirty="0">
                <a:hlinkClick r:id="rId2"/>
              </a:rPr>
              <a:t>http://usabilitynews.org/reading-online-text-with-a-poor-layout-is-performance-worse/</a:t>
            </a:r>
            <a:endParaRPr lang="en-US" dirty="0"/>
          </a:p>
        </p:txBody>
      </p:sp>
    </p:spTree>
    <p:extLst>
      <p:ext uri="{BB962C8B-B14F-4D97-AF65-F5344CB8AC3E}">
        <p14:creationId xmlns:p14="http://schemas.microsoft.com/office/powerpoint/2010/main" val="200719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W</a:t>
            </a:r>
            <a:r>
              <a:rPr lang="en-US" dirty="0" smtClean="0"/>
              <a:t>hitespace </a:t>
            </a:r>
            <a:r>
              <a:rPr lang="en-US" dirty="0"/>
              <a:t>can “break up various parts of content for easier absorption of information</a:t>
            </a:r>
            <a:r>
              <a:rPr lang="en-US" dirty="0" smtClean="0"/>
              <a:t>.”</a:t>
            </a:r>
          </a:p>
          <a:p>
            <a:pPr>
              <a:buFontTx/>
              <a:buChar char="-"/>
            </a:pPr>
            <a:r>
              <a:rPr lang="en-US" dirty="0" smtClean="0"/>
              <a:t>Marc </a:t>
            </a:r>
            <a:r>
              <a:rPr lang="en-US" dirty="0" err="1" smtClean="0"/>
              <a:t>Schenker</a:t>
            </a:r>
            <a:r>
              <a:rPr lang="en-US" dirty="0" smtClean="0"/>
              <a:t>, writer</a:t>
            </a:r>
          </a:p>
          <a:p>
            <a:pPr marL="0" indent="0">
              <a:buNone/>
            </a:pPr>
            <a:r>
              <a:rPr lang="en-US" u="sng" dirty="0">
                <a:hlinkClick r:id="rId2"/>
              </a:rPr>
              <a:t>http://www.webdesignerdepot.com/2014/07/how-to-make-whitespace-work-on-the-web/</a:t>
            </a:r>
            <a:endParaRPr lang="en-US" dirty="0"/>
          </a:p>
          <a:p>
            <a:pPr marL="0" indent="0">
              <a:buNone/>
            </a:pPr>
            <a:endParaRPr lang="en-US" dirty="0"/>
          </a:p>
        </p:txBody>
      </p:sp>
    </p:spTree>
    <p:extLst>
      <p:ext uri="{BB962C8B-B14F-4D97-AF65-F5344CB8AC3E}">
        <p14:creationId xmlns:p14="http://schemas.microsoft.com/office/powerpoint/2010/main" val="28816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0" indent="0">
              <a:lnSpc>
                <a:spcPct val="120000"/>
              </a:lnSpc>
              <a:buNone/>
            </a:pPr>
            <a:r>
              <a:rPr lang="en-US" dirty="0"/>
              <a:t>“Whitespace is essential for providing spatial relationships between visual items, and actually guides your eye from one point to another. Whitespace doesn't have to be large. Just a generous "gutter" between text and pictures can make a big difference</a:t>
            </a:r>
            <a:r>
              <a:rPr lang="en-US" dirty="0" smtClean="0"/>
              <a:t>…”</a:t>
            </a:r>
          </a:p>
          <a:p>
            <a:pPr>
              <a:buFontTx/>
              <a:buChar char="-"/>
            </a:pPr>
            <a:r>
              <a:rPr lang="en-US" dirty="0" smtClean="0"/>
              <a:t>Carla Rose, photographer and writer</a:t>
            </a:r>
          </a:p>
          <a:p>
            <a:pPr marL="0" indent="0">
              <a:lnSpc>
                <a:spcPct val="110000"/>
              </a:lnSpc>
              <a:buNone/>
            </a:pPr>
            <a:r>
              <a:rPr lang="en-US" u="sng" dirty="0">
                <a:hlinkClick r:id="rId2"/>
              </a:rPr>
              <a:t>http://www.informit.com/articles/article.aspx?p=174346&amp;seqNum=3</a:t>
            </a:r>
            <a:endParaRPr lang="en-US" dirty="0"/>
          </a:p>
        </p:txBody>
      </p:sp>
    </p:spTree>
    <p:extLst>
      <p:ext uri="{BB962C8B-B14F-4D97-AF65-F5344CB8AC3E}">
        <p14:creationId xmlns:p14="http://schemas.microsoft.com/office/powerpoint/2010/main" val="51457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“Make it easy for people to interact with content and controls by giving each interactive element ample spacing. Give </a:t>
            </a:r>
            <a:r>
              <a:rPr lang="en-US" dirty="0" err="1"/>
              <a:t>tappable</a:t>
            </a:r>
            <a:r>
              <a:rPr lang="en-US" dirty="0"/>
              <a:t> controls a hit target of about 44 x 44 points.”</a:t>
            </a:r>
          </a:p>
          <a:p>
            <a:pPr marL="0" indent="0">
              <a:buNone/>
            </a:pPr>
            <a:r>
              <a:rPr lang="en-US" dirty="0" smtClean="0"/>
              <a:t>- iOS Human Interface Guidelines</a:t>
            </a:r>
            <a:endParaRPr lang="en-US" dirty="0"/>
          </a:p>
        </p:txBody>
      </p:sp>
    </p:spTree>
    <p:extLst>
      <p:ext uri="{BB962C8B-B14F-4D97-AF65-F5344CB8AC3E}">
        <p14:creationId xmlns:p14="http://schemas.microsoft.com/office/powerpoint/2010/main" val="194785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“To </a:t>
            </a:r>
            <a:r>
              <a:rPr lang="en-US" dirty="0"/>
              <a:t>ensure balanced information density and usability, touch targets should be at least 48 x 48 </a:t>
            </a:r>
            <a:r>
              <a:rPr lang="en-US" dirty="0" err="1"/>
              <a:t>dp</a:t>
            </a:r>
            <a:r>
              <a:rPr lang="en-US" dirty="0"/>
              <a:t>. In most cases, there should be 8dp or more space between them.”</a:t>
            </a:r>
          </a:p>
          <a:p>
            <a:pPr marL="0" indent="0">
              <a:buNone/>
            </a:pPr>
            <a:r>
              <a:rPr lang="en-US" dirty="0" smtClean="0"/>
              <a:t>- Google Material Design guidelines</a:t>
            </a:r>
            <a:endParaRPr lang="en-US" dirty="0"/>
          </a:p>
        </p:txBody>
      </p:sp>
    </p:spTree>
    <p:extLst>
      <p:ext uri="{BB962C8B-B14F-4D97-AF65-F5344CB8AC3E}">
        <p14:creationId xmlns:p14="http://schemas.microsoft.com/office/powerpoint/2010/main" val="176370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5591" r="5591"/>
          <a:stretch>
            <a:fillRect/>
          </a:stretch>
        </p:blipFill>
        <p:spPr/>
      </p:pic>
    </p:spTree>
    <p:extLst>
      <p:ext uri="{BB962C8B-B14F-4D97-AF65-F5344CB8AC3E}">
        <p14:creationId xmlns:p14="http://schemas.microsoft.com/office/powerpoint/2010/main" val="253837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Vital Truth About Design</a:t>
            </a:r>
            <a:endParaRPr lang="en-US" dirty="0"/>
          </a:p>
        </p:txBody>
      </p:sp>
      <p:sp>
        <p:nvSpPr>
          <p:cNvPr id="4" name="Content Placeholder 3"/>
          <p:cNvSpPr>
            <a:spLocks noGrp="1"/>
          </p:cNvSpPr>
          <p:nvPr>
            <p:ph idx="1"/>
          </p:nvPr>
        </p:nvSpPr>
        <p:spPr/>
        <p:txBody>
          <a:bodyPr>
            <a:normAutofit fontScale="85000" lnSpcReduction="10000"/>
          </a:bodyPr>
          <a:lstStyle/>
          <a:p>
            <a:pPr marL="0" indent="0">
              <a:buNone/>
            </a:pPr>
            <a:r>
              <a:rPr lang="en-US" sz="8000" dirty="0"/>
              <a:t>“Nobody Wants To Use Your Product</a:t>
            </a:r>
            <a:r>
              <a:rPr lang="en-US" sz="8000" dirty="0" smtClean="0"/>
              <a:t>”</a:t>
            </a:r>
            <a:endParaRPr lang="en-US" dirty="0" smtClean="0"/>
          </a:p>
          <a:p>
            <a:pPr marL="0" indent="0">
              <a:buNone/>
            </a:pPr>
            <a:endParaRPr lang="en-US" dirty="0"/>
          </a:p>
          <a:p>
            <a:pPr marL="0" indent="0">
              <a:lnSpc>
                <a:spcPct val="110000"/>
              </a:lnSpc>
              <a:buNone/>
            </a:pPr>
            <a:r>
              <a:rPr lang="en-US" dirty="0" smtClean="0"/>
              <a:t>- </a:t>
            </a:r>
            <a:r>
              <a:rPr lang="en-US" dirty="0"/>
              <a:t>Goran </a:t>
            </a:r>
            <a:r>
              <a:rPr lang="en-US" dirty="0" err="1"/>
              <a:t>Peuc</a:t>
            </a:r>
            <a:r>
              <a:rPr lang="en-US" dirty="0"/>
              <a:t>, Principal UX Designer at SAP Dublin</a:t>
            </a:r>
          </a:p>
          <a:p>
            <a:pPr marL="0" indent="0">
              <a:lnSpc>
                <a:spcPct val="110000"/>
              </a:lnSpc>
              <a:buNone/>
            </a:pPr>
            <a:r>
              <a:rPr lang="en-US" u="sng" dirty="0">
                <a:hlinkClick r:id="rId2"/>
              </a:rPr>
              <a:t>https://www.smashingmagazine.com/2016/01/nobody-wants-use-your-product/</a:t>
            </a:r>
            <a:endParaRPr lang="en-US" dirty="0"/>
          </a:p>
        </p:txBody>
      </p:sp>
    </p:spTree>
    <p:extLst>
      <p:ext uri="{BB962C8B-B14F-4D97-AF65-F5344CB8AC3E}">
        <p14:creationId xmlns:p14="http://schemas.microsoft.com/office/powerpoint/2010/main" val="91154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25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25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a:blipFill>
            <a:blip r:embed="rId2"/>
            <a:stretch>
              <a:fillRect/>
            </a:stretch>
          </a:blipFill>
        </p:spPr>
      </p:sp>
      <p:sp>
        <p:nvSpPr>
          <p:cNvPr id="3" name="Title 2"/>
          <p:cNvSpPr>
            <a:spLocks noGrp="1"/>
          </p:cNvSpPr>
          <p:nvPr>
            <p:ph type="title"/>
          </p:nvPr>
        </p:nvSpPr>
        <p:spPr/>
        <p:txBody>
          <a:bodyPr/>
          <a:lstStyle/>
          <a:p>
            <a:r>
              <a:rPr lang="en-US" dirty="0" smtClean="0"/>
              <a:t>Dialogs and Errors</a:t>
            </a:r>
            <a:endParaRPr lang="en-US" dirty="0"/>
          </a:p>
        </p:txBody>
      </p:sp>
    </p:spTree>
    <p:extLst>
      <p:ext uri="{BB962C8B-B14F-4D97-AF65-F5344CB8AC3E}">
        <p14:creationId xmlns:p14="http://schemas.microsoft.com/office/powerpoint/2010/main" val="2460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buNone/>
            </a:pPr>
            <a:r>
              <a:rPr lang="en-US" dirty="0"/>
              <a:t>"Programming today is a race between software engineers striving to build bigger and better idiot-proof programs, and the Universe trying to produce bigger and better idiots. So far, the Universe is winning."</a:t>
            </a:r>
          </a:p>
          <a:p>
            <a:pPr>
              <a:buFontTx/>
              <a:buChar char="-"/>
            </a:pPr>
            <a:r>
              <a:rPr lang="en-US" dirty="0" smtClean="0"/>
              <a:t>Rick Cook, author</a:t>
            </a:r>
          </a:p>
          <a:p>
            <a:pPr marL="0" indent="0">
              <a:buNone/>
            </a:pPr>
            <a:r>
              <a:rPr lang="en-US" sz="4000" u="sng" dirty="0">
                <a:hlinkClick r:id="rId2"/>
              </a:rPr>
              <a:t>https://en.wikiquote.org/wiki/Rick_Cook</a:t>
            </a:r>
            <a:endParaRPr lang="en-US" sz="4000" dirty="0"/>
          </a:p>
          <a:p>
            <a:pPr marL="0" indent="0">
              <a:buNone/>
            </a:pPr>
            <a:endParaRPr lang="en-US" dirty="0"/>
          </a:p>
        </p:txBody>
      </p:sp>
    </p:spTree>
    <p:extLst>
      <p:ext uri="{BB962C8B-B14F-4D97-AF65-F5344CB8AC3E}">
        <p14:creationId xmlns:p14="http://schemas.microsoft.com/office/powerpoint/2010/main" val="60491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fontScale="92500"/>
          </a:bodyPr>
          <a:lstStyle/>
          <a:p>
            <a:r>
              <a:rPr lang="en-US" sz="3000" dirty="0"/>
              <a:t>“You actually need to read the question</a:t>
            </a:r>
            <a:r>
              <a:rPr lang="en-US" sz="3000" dirty="0" smtClean="0"/>
              <a:t>.” – David </a:t>
            </a:r>
            <a:r>
              <a:rPr lang="en-US" sz="3000" dirty="0" err="1" smtClean="0"/>
              <a:t>Chisnall</a:t>
            </a:r>
            <a:endParaRPr lang="en-US" sz="3000" dirty="0" smtClean="0"/>
          </a:p>
          <a:p>
            <a:r>
              <a:rPr lang="en-US" sz="3000" u="sng" dirty="0">
                <a:hlinkClick r:id="rId2"/>
              </a:rPr>
              <a:t>http://www.informit.com/articles/article.aspx?p=1146301</a:t>
            </a:r>
            <a:endParaRPr lang="en-US" sz="3000" dirty="0"/>
          </a:p>
          <a:p>
            <a:endParaRPr lang="en-US" dirty="0" smtClean="0"/>
          </a:p>
          <a:p>
            <a:endParaRPr lang="en-US" dirty="0"/>
          </a:p>
        </p:txBody>
      </p:sp>
      <p:pic>
        <p:nvPicPr>
          <p:cNvPr id="7" name="Picture Placeholder 6"/>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6858" r="-56858"/>
          <a:stretch/>
        </p:blipFill>
        <p:spPr/>
      </p:pic>
    </p:spTree>
    <p:extLst>
      <p:ext uri="{BB962C8B-B14F-4D97-AF65-F5344CB8AC3E}">
        <p14:creationId xmlns:p14="http://schemas.microsoft.com/office/powerpoint/2010/main" val="347011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Suggestions from iOS Guidelines</a:t>
            </a:r>
            <a:endParaRPr lang="en-US" dirty="0"/>
          </a:p>
        </p:txBody>
      </p:sp>
      <p:sp>
        <p:nvSpPr>
          <p:cNvPr id="5" name="Content Placeholder 4"/>
          <p:cNvSpPr>
            <a:spLocks noGrp="1"/>
          </p:cNvSpPr>
          <p:nvPr>
            <p:ph idx="1"/>
          </p:nvPr>
        </p:nvSpPr>
        <p:spPr/>
        <p:txBody>
          <a:bodyPr/>
          <a:lstStyle/>
          <a:p>
            <a:r>
              <a:rPr lang="en-US" dirty="0"/>
              <a:t>“Avoid creating unnecessary alerts</a:t>
            </a:r>
            <a:r>
              <a:rPr lang="en-US" dirty="0" smtClean="0"/>
              <a:t>”</a:t>
            </a:r>
          </a:p>
          <a:p>
            <a:r>
              <a:rPr lang="en-US" dirty="0"/>
              <a:t>“Succinctly describe the situation</a:t>
            </a:r>
            <a:r>
              <a:rPr lang="en-US" dirty="0" smtClean="0"/>
              <a:t>”</a:t>
            </a:r>
          </a:p>
          <a:p>
            <a:r>
              <a:rPr lang="en-US" dirty="0"/>
              <a:t>“Avoid single-word titles</a:t>
            </a:r>
            <a:r>
              <a:rPr lang="en-US" dirty="0" smtClean="0"/>
              <a:t>”</a:t>
            </a:r>
          </a:p>
          <a:p>
            <a:r>
              <a:rPr lang="en-US" dirty="0"/>
              <a:t>“Use verbs and verb phrases”</a:t>
            </a:r>
          </a:p>
        </p:txBody>
      </p:sp>
    </p:spTree>
    <p:extLst>
      <p:ext uri="{BB962C8B-B14F-4D97-AF65-F5344CB8AC3E}">
        <p14:creationId xmlns:p14="http://schemas.microsoft.com/office/powerpoint/2010/main" val="7517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Discussions on Alerts</a:t>
            </a:r>
            <a:endParaRPr lang="en-US" dirty="0"/>
          </a:p>
        </p:txBody>
      </p:sp>
      <p:sp>
        <p:nvSpPr>
          <p:cNvPr id="4" name="Content Placeholder 3"/>
          <p:cNvSpPr>
            <a:spLocks noGrp="1"/>
          </p:cNvSpPr>
          <p:nvPr>
            <p:ph idx="1"/>
          </p:nvPr>
        </p:nvSpPr>
        <p:spPr/>
        <p:txBody>
          <a:bodyPr>
            <a:normAutofit fontScale="77500" lnSpcReduction="20000"/>
          </a:bodyPr>
          <a:lstStyle/>
          <a:p>
            <a:pPr>
              <a:lnSpc>
                <a:spcPct val="120000"/>
              </a:lnSpc>
            </a:pPr>
            <a:r>
              <a:rPr lang="en-US" sz="4700" dirty="0"/>
              <a:t>iOS Human Interface Guidelines </a:t>
            </a:r>
            <a:r>
              <a:rPr lang="en-US" sz="4700" dirty="0" smtClean="0"/>
              <a:t>– Alert</a:t>
            </a:r>
            <a:br>
              <a:rPr lang="en-US" sz="4700" dirty="0" smtClean="0"/>
            </a:br>
            <a:r>
              <a:rPr lang="en-US" sz="4700" u="sng" dirty="0" smtClean="0">
                <a:hlinkClick r:id="rId2"/>
              </a:rPr>
              <a:t>https</a:t>
            </a:r>
            <a:r>
              <a:rPr lang="en-US" sz="4700" u="sng" dirty="0">
                <a:hlinkClick r:id="rId2"/>
              </a:rPr>
              <a:t>://</a:t>
            </a:r>
            <a:r>
              <a:rPr lang="en-US" sz="4700" u="sng" dirty="0" smtClean="0">
                <a:hlinkClick r:id="rId2"/>
              </a:rPr>
              <a:t>developer.apple.com/library/ios/documentation/UserExperience/Conceptual/MobileHIG/Alerts.html</a:t>
            </a:r>
            <a:endParaRPr lang="en-US" sz="4700" u="sng" dirty="0" smtClean="0"/>
          </a:p>
          <a:p>
            <a:pPr>
              <a:lnSpc>
                <a:spcPct val="120000"/>
              </a:lnSpc>
            </a:pPr>
            <a:r>
              <a:rPr lang="en-US" sz="4700" dirty="0"/>
              <a:t>“Should I use Yes/No or Ok/Cancel on my message box</a:t>
            </a:r>
            <a:r>
              <a:rPr lang="en-US" sz="4700" dirty="0" smtClean="0"/>
              <a:t>?” – UX Stack Exchange</a:t>
            </a:r>
            <a:br>
              <a:rPr lang="en-US" sz="4700" dirty="0" smtClean="0"/>
            </a:br>
            <a:r>
              <a:rPr lang="en-US" sz="4700" dirty="0">
                <a:hlinkClick r:id="rId3"/>
              </a:rPr>
              <a:t>http://ux.stackexchange.com/questions/9946</a:t>
            </a:r>
            <a:r>
              <a:rPr lang="en-US" sz="4700" dirty="0" smtClean="0">
                <a:hlinkClick r:id="rId3"/>
              </a:rPr>
              <a:t>/</a:t>
            </a:r>
            <a:r>
              <a:rPr lang="en-US" sz="4700" dirty="0" smtClean="0"/>
              <a:t> </a:t>
            </a:r>
            <a:r>
              <a:rPr lang="en-US" dirty="0" smtClean="0"/>
              <a:t/>
            </a:r>
            <a:br>
              <a:rPr lang="en-US" dirty="0" smtClean="0"/>
            </a:br>
            <a:endParaRPr lang="en-US" dirty="0"/>
          </a:p>
        </p:txBody>
      </p:sp>
    </p:spTree>
    <p:extLst>
      <p:ext uri="{BB962C8B-B14F-4D97-AF65-F5344CB8AC3E}">
        <p14:creationId xmlns:p14="http://schemas.microsoft.com/office/powerpoint/2010/main" val="412419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a:blipFill>
            <a:blip r:embed="rId2"/>
            <a:stretch>
              <a:fillRect/>
            </a:stretch>
          </a:blipFill>
        </p:spPr>
      </p:sp>
      <p:sp>
        <p:nvSpPr>
          <p:cNvPr id="3" name="Title 2"/>
          <p:cNvSpPr>
            <a:spLocks noGrp="1"/>
          </p:cNvSpPr>
          <p:nvPr>
            <p:ph type="title"/>
          </p:nvPr>
        </p:nvSpPr>
        <p:spPr/>
        <p:txBody>
          <a:bodyPr/>
          <a:lstStyle/>
          <a:p>
            <a:r>
              <a:rPr lang="en-US" dirty="0" smtClean="0"/>
              <a:t>Grammar</a:t>
            </a:r>
            <a:endParaRPr lang="en-US" dirty="0"/>
          </a:p>
        </p:txBody>
      </p:sp>
    </p:spTree>
    <p:extLst>
      <p:ext uri="{BB962C8B-B14F-4D97-AF65-F5344CB8AC3E}">
        <p14:creationId xmlns:p14="http://schemas.microsoft.com/office/powerpoint/2010/main" val="33289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Consistency</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Title Case? Or sentence case?</a:t>
            </a:r>
          </a:p>
          <a:p>
            <a:r>
              <a:rPr lang="en-US" dirty="0" smtClean="0"/>
              <a:t>End everything with punctuation – or don’t</a:t>
            </a:r>
          </a:p>
          <a:p>
            <a:r>
              <a:rPr lang="en-US" dirty="0" smtClean="0"/>
              <a:t>Don’t use exclamation points unless really needed!!!!</a:t>
            </a:r>
          </a:p>
          <a:p>
            <a:r>
              <a:rPr lang="en-US" dirty="0" smtClean="0"/>
              <a:t>Optional word spellings? Pick one. Login. Log in. Signup. Sign up.</a:t>
            </a:r>
          </a:p>
          <a:p>
            <a:r>
              <a:rPr lang="en-US" dirty="0" smtClean="0"/>
              <a:t>You should keep the tone consistent, please.</a:t>
            </a:r>
          </a:p>
          <a:p>
            <a:endParaRPr lang="en-US" dirty="0"/>
          </a:p>
        </p:txBody>
      </p:sp>
    </p:spTree>
    <p:extLst>
      <p:ext uri="{BB962C8B-B14F-4D97-AF65-F5344CB8AC3E}">
        <p14:creationId xmlns:p14="http://schemas.microsoft.com/office/powerpoint/2010/main" val="99550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and Microcopy</a:t>
            </a:r>
            <a:endParaRPr lang="en-US" dirty="0"/>
          </a:p>
        </p:txBody>
      </p:sp>
      <p:sp>
        <p:nvSpPr>
          <p:cNvPr id="3" name="Content Placeholder 2"/>
          <p:cNvSpPr>
            <a:spLocks noGrp="1"/>
          </p:cNvSpPr>
          <p:nvPr>
            <p:ph idx="1"/>
          </p:nvPr>
        </p:nvSpPr>
        <p:spPr/>
        <p:txBody>
          <a:bodyPr>
            <a:normAutofit fontScale="62500" lnSpcReduction="20000"/>
          </a:bodyPr>
          <a:lstStyle/>
          <a:p>
            <a:pPr>
              <a:lnSpc>
                <a:spcPct val="120000"/>
              </a:lnSpc>
            </a:pPr>
            <a:r>
              <a:rPr lang="en-US" dirty="0" smtClean="0"/>
              <a:t>For </a:t>
            </a:r>
            <a:r>
              <a:rPr lang="en-US" dirty="0"/>
              <a:t>Grammar’s Sake, Please Log </a:t>
            </a:r>
            <a:r>
              <a:rPr lang="en-US" dirty="0" smtClean="0"/>
              <a:t>In</a:t>
            </a:r>
            <a:br>
              <a:rPr lang="en-US" dirty="0" smtClean="0"/>
            </a:br>
            <a:r>
              <a:rPr lang="en-US" u="sng" dirty="0">
                <a:hlinkClick r:id="rId2"/>
              </a:rPr>
              <a:t>http://</a:t>
            </a:r>
            <a:r>
              <a:rPr lang="en-US" u="sng" dirty="0" smtClean="0">
                <a:hlinkClick r:id="rId2"/>
              </a:rPr>
              <a:t>www.slideux.com/slideux/2014/11/14/log-in-vs-log-in</a:t>
            </a:r>
            <a:endParaRPr lang="en-US" u="sng" dirty="0" smtClean="0"/>
          </a:p>
          <a:p>
            <a:pPr>
              <a:lnSpc>
                <a:spcPct val="120000"/>
              </a:lnSpc>
            </a:pPr>
            <a:r>
              <a:rPr lang="en-US" dirty="0"/>
              <a:t>Does Bad Grammar Make Bad UX</a:t>
            </a:r>
            <a:r>
              <a:rPr lang="en-US" dirty="0" smtClean="0"/>
              <a:t>?</a:t>
            </a:r>
            <a:br>
              <a:rPr lang="en-US" dirty="0" smtClean="0"/>
            </a:br>
            <a:r>
              <a:rPr lang="en-US" u="sng" dirty="0">
                <a:hlinkClick r:id="rId3"/>
              </a:rPr>
              <a:t>http://www.sitepoint.com/bad-web-grammar-bad-ux</a:t>
            </a:r>
            <a:r>
              <a:rPr lang="en-US" u="sng" dirty="0" smtClean="0">
                <a:hlinkClick r:id="rId3"/>
              </a:rPr>
              <a:t>/</a:t>
            </a:r>
            <a:endParaRPr lang="en-US" u="sng" dirty="0" smtClean="0"/>
          </a:p>
          <a:p>
            <a:pPr>
              <a:lnSpc>
                <a:spcPct val="120000"/>
              </a:lnSpc>
            </a:pPr>
            <a:r>
              <a:rPr lang="en-US" dirty="0"/>
              <a:t>Five Ways to Prevent Bad </a:t>
            </a:r>
            <a:r>
              <a:rPr lang="en-US" dirty="0" smtClean="0"/>
              <a:t>Microcopy</a:t>
            </a:r>
            <a:r>
              <a:rPr lang="en-US" dirty="0"/>
              <a:t/>
            </a:r>
            <a:br>
              <a:rPr lang="en-US" dirty="0"/>
            </a:br>
            <a:r>
              <a:rPr lang="en-US" u="sng" dirty="0">
                <a:hlinkClick r:id="rId4"/>
              </a:rPr>
              <a:t>https://www.smashingmagazine.com/2013/06/five-ways-prevent-bad-microcopy</a:t>
            </a:r>
            <a:r>
              <a:rPr lang="en-US" u="sng" dirty="0" smtClean="0">
                <a:hlinkClick r:id="rId4"/>
              </a:rPr>
              <a:t>/</a:t>
            </a:r>
            <a:endParaRPr lang="en-US" u="sng" dirty="0" smtClean="0"/>
          </a:p>
          <a:p>
            <a:pPr>
              <a:lnSpc>
                <a:spcPct val="120000"/>
              </a:lnSpc>
            </a:pPr>
            <a:r>
              <a:rPr lang="en-US" dirty="0"/>
              <a:t>The Art of Writing Microcopy and Why it </a:t>
            </a:r>
            <a:r>
              <a:rPr lang="en-US" dirty="0" smtClean="0"/>
              <a:t>Matters</a:t>
            </a:r>
            <a:br>
              <a:rPr lang="en-US" dirty="0" smtClean="0"/>
            </a:br>
            <a:r>
              <a:rPr lang="en-US" u="sng" dirty="0">
                <a:hlinkClick r:id="rId5"/>
              </a:rPr>
              <a:t>http://www.smartinsights.com/persuasion-marketing/web-copywriting/the-art-of-writing-microcopy-and-why-it-matters</a:t>
            </a:r>
            <a:r>
              <a:rPr lang="en-US" u="sng" dirty="0" smtClean="0">
                <a:hlinkClick r:id="rId5"/>
              </a:rPr>
              <a:t>/</a:t>
            </a:r>
            <a:endParaRPr lang="en-US" dirty="0"/>
          </a:p>
        </p:txBody>
      </p:sp>
    </p:spTree>
    <p:extLst>
      <p:ext uri="{BB962C8B-B14F-4D97-AF65-F5344CB8AC3E}">
        <p14:creationId xmlns:p14="http://schemas.microsoft.com/office/powerpoint/2010/main" val="242486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a:blipFill>
            <a:blip r:embed="rId2"/>
            <a:stretch>
              <a:fillRect/>
            </a:stretch>
          </a:blipFill>
        </p:spPr>
      </p:sp>
      <p:sp>
        <p:nvSpPr>
          <p:cNvPr id="4" name="Title 3"/>
          <p:cNvSpPr>
            <a:spLocks noGrp="1"/>
          </p:cNvSpPr>
          <p:nvPr>
            <p:ph type="title"/>
          </p:nvPr>
        </p:nvSpPr>
        <p:spPr/>
        <p:txBody>
          <a:bodyPr/>
          <a:lstStyle/>
          <a:p>
            <a:r>
              <a:rPr lang="en-US" dirty="0" smtClean="0"/>
              <a:t>Icons</a:t>
            </a:r>
            <a:endParaRPr lang="en-US" dirty="0"/>
          </a:p>
        </p:txBody>
      </p:sp>
    </p:spTree>
    <p:extLst>
      <p:ext uri="{BB962C8B-B14F-4D97-AF65-F5344CB8AC3E}">
        <p14:creationId xmlns:p14="http://schemas.microsoft.com/office/powerpoint/2010/main" val="33714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Icons One Could Argue as “Standards”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731443"/>
              </p:ext>
            </p:extLst>
          </p:nvPr>
        </p:nvGraphicFramePr>
        <p:xfrm>
          <a:off x="1522413" y="1447800"/>
          <a:ext cx="10058400" cy="5120640"/>
        </p:xfrm>
        <a:graphic>
          <a:graphicData uri="http://schemas.openxmlformats.org/drawingml/2006/table">
            <a:tbl>
              <a:tblPr bandRow="1">
                <a:tableStyleId>{5C22544A-7EE6-4342-B048-85BDC9FD1C3A}</a:tableStyleId>
              </a:tblPr>
              <a:tblGrid>
                <a:gridCol w="1219199"/>
                <a:gridCol w="8839201"/>
              </a:tblGrid>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Save</a:t>
                      </a:r>
                      <a:endParaRPr lang="en-US" sz="4800" dirty="0"/>
                    </a:p>
                  </a:txBody>
                  <a:tcPr/>
                </a:tc>
              </a:tr>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Search (or</a:t>
                      </a:r>
                      <a:r>
                        <a:rPr lang="en-US" sz="4800" baseline="0" dirty="0" smtClean="0"/>
                        <a:t> Zoom)</a:t>
                      </a:r>
                      <a:endParaRPr lang="en-US" sz="4800" dirty="0"/>
                    </a:p>
                  </a:txBody>
                  <a:tcPr/>
                </a:tc>
              </a:tr>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Help</a:t>
                      </a:r>
                      <a:endParaRPr lang="en-US" sz="4800" dirty="0"/>
                    </a:p>
                  </a:txBody>
                  <a:tcPr/>
                </a:tc>
              </a:tr>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Printout</a:t>
                      </a:r>
                      <a:endParaRPr lang="en-US" sz="4800" dirty="0"/>
                    </a:p>
                  </a:txBody>
                  <a:tcPr/>
                </a:tc>
              </a:tr>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Home Screen</a:t>
                      </a:r>
                      <a:endParaRPr lang="en-US" sz="4800" dirty="0"/>
                    </a:p>
                  </a:txBody>
                  <a:tcPr/>
                </a:tc>
              </a:tr>
              <a:tr h="85344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Settings</a:t>
                      </a:r>
                      <a:endParaRPr lang="en-US" sz="4800" dirty="0"/>
                    </a:p>
                  </a:txBody>
                  <a:tcPr/>
                </a:tc>
              </a:tr>
            </a:tbl>
          </a:graphicData>
        </a:graphic>
      </p:graphicFrame>
    </p:spTree>
    <p:extLst>
      <p:ext uri="{BB962C8B-B14F-4D97-AF65-F5344CB8AC3E}">
        <p14:creationId xmlns:p14="http://schemas.microsoft.com/office/powerpoint/2010/main" val="1333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“[P]</a:t>
            </a:r>
            <a:r>
              <a:rPr lang="en-US" dirty="0" err="1"/>
              <a:t>eople</a:t>
            </a:r>
            <a:r>
              <a:rPr lang="en-US" dirty="0"/>
              <a:t> are more interested in the end result and in obtaining that result in the quickest, least intrusive and most efficient manner possible</a:t>
            </a:r>
            <a:r>
              <a:rPr lang="en-US" dirty="0" smtClean="0"/>
              <a:t>.”</a:t>
            </a:r>
          </a:p>
          <a:p>
            <a:pPr marL="0" indent="0">
              <a:buNone/>
            </a:pPr>
            <a:endParaRPr lang="en-US" dirty="0"/>
          </a:p>
          <a:p>
            <a:pPr marL="0" indent="0">
              <a:buNone/>
            </a:pPr>
            <a:r>
              <a:rPr lang="en-US" u="sng" dirty="0">
                <a:hlinkClick r:id="rId2"/>
              </a:rPr>
              <a:t>https://www.smashingmagazine.com/2016/01/nobody-wants-use-your-product/</a:t>
            </a:r>
            <a:endParaRPr lang="en-US" dirty="0"/>
          </a:p>
          <a:p>
            <a:pPr marL="0" indent="0">
              <a:buNone/>
            </a:pPr>
            <a:endParaRPr lang="en-US" dirty="0"/>
          </a:p>
        </p:txBody>
      </p:sp>
    </p:spTree>
    <p:extLst>
      <p:ext uri="{BB962C8B-B14F-4D97-AF65-F5344CB8AC3E}">
        <p14:creationId xmlns:p14="http://schemas.microsoft.com/office/powerpoint/2010/main" val="54706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10000"/>
          </a:bodyPr>
          <a:lstStyle/>
          <a:p>
            <a:pPr marL="0" indent="0">
              <a:lnSpc>
                <a:spcPct val="110000"/>
              </a:lnSpc>
              <a:buNone/>
            </a:pPr>
            <a:r>
              <a:rPr lang="en-US" dirty="0"/>
              <a:t>“…I narrowed my results to the 131 people who selected the 18-25 age range</a:t>
            </a:r>
            <a:r>
              <a:rPr lang="en-US" dirty="0" smtClean="0"/>
              <a:t>.”</a:t>
            </a:r>
            <a:br>
              <a:rPr lang="en-US" dirty="0" smtClean="0"/>
            </a:br>
            <a:r>
              <a:rPr lang="en-US" dirty="0" smtClean="0"/>
              <a:t/>
            </a:r>
            <a:br>
              <a:rPr lang="en-US" dirty="0" smtClean="0"/>
            </a:br>
            <a:r>
              <a:rPr lang="en-US" dirty="0" smtClean="0"/>
              <a:t>“</a:t>
            </a:r>
            <a:r>
              <a:rPr lang="en-US" dirty="0"/>
              <a:t>96% of respondents knew that the square icon with the notch cut out of the top right represented a floppy </a:t>
            </a:r>
            <a:r>
              <a:rPr lang="en-US" dirty="0" smtClean="0"/>
              <a:t>disk…”</a:t>
            </a:r>
          </a:p>
          <a:p>
            <a:pPr>
              <a:lnSpc>
                <a:spcPct val="110000"/>
              </a:lnSpc>
              <a:buFontTx/>
              <a:buChar char="-"/>
            </a:pPr>
            <a:r>
              <a:rPr lang="en-US" b="1" dirty="0" smtClean="0"/>
              <a:t>Lis </a:t>
            </a:r>
            <a:r>
              <a:rPr lang="en-US" b="1" dirty="0" err="1" smtClean="0"/>
              <a:t>Pardi</a:t>
            </a:r>
            <a:r>
              <a:rPr lang="en-US" b="1" dirty="0" smtClean="0"/>
              <a:t>, Information Scientist</a:t>
            </a:r>
          </a:p>
          <a:p>
            <a:pPr marL="0" indent="0">
              <a:lnSpc>
                <a:spcPct val="110000"/>
              </a:lnSpc>
              <a:buNone/>
            </a:pPr>
            <a:r>
              <a:rPr lang="en-US" b="1" dirty="0">
                <a:hlinkClick r:id="rId2"/>
              </a:rPr>
              <a:t>http://boxesandarrows.com/icon-survey-results</a:t>
            </a:r>
            <a:r>
              <a:rPr lang="en-US" b="1" dirty="0" smtClean="0">
                <a:hlinkClick r:id="rId2"/>
              </a:rPr>
              <a:t>/</a:t>
            </a:r>
            <a:r>
              <a:rPr lang="en-US" b="1" dirty="0" smtClean="0"/>
              <a:t> </a:t>
            </a:r>
            <a:endParaRPr lang="en-US" b="1" dirty="0"/>
          </a:p>
        </p:txBody>
      </p:sp>
    </p:spTree>
    <p:extLst>
      <p:ext uri="{BB962C8B-B14F-4D97-AF65-F5344CB8AC3E}">
        <p14:creationId xmlns:p14="http://schemas.microsoft.com/office/powerpoint/2010/main" val="248065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Potentially Confusing Icons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23285052"/>
              </p:ext>
            </p:extLst>
          </p:nvPr>
        </p:nvGraphicFramePr>
        <p:xfrm>
          <a:off x="1522413" y="1447800"/>
          <a:ext cx="10058400" cy="4937760"/>
        </p:xfrm>
        <a:graphic>
          <a:graphicData uri="http://schemas.openxmlformats.org/drawingml/2006/table">
            <a:tbl>
              <a:tblPr bandRow="1">
                <a:tableStyleId>{5C22544A-7EE6-4342-B048-85BDC9FD1C3A}</a:tableStyleId>
              </a:tblPr>
              <a:tblGrid>
                <a:gridCol w="1371599"/>
                <a:gridCol w="8686801"/>
              </a:tblGrid>
              <a:tr h="1337310">
                <a:tc>
                  <a:txBody>
                    <a:bodyPr/>
                    <a:lstStyle/>
                    <a:p>
                      <a:endParaRPr lang="en-US" sz="4800" dirty="0">
                        <a:latin typeface="FontAwesome" pitchFamily="2" charset="0"/>
                      </a:endParaRPr>
                    </a:p>
                  </a:txBody>
                  <a:tcPr/>
                </a:tc>
                <a:tc>
                  <a:txBody>
                    <a:bodyPr/>
                    <a:lstStyle/>
                    <a:p>
                      <a:r>
                        <a:rPr lang="en-US" sz="4800" dirty="0" smtClean="0"/>
                        <a:t>Mailbox? In Every Country?</a:t>
                      </a:r>
                      <a:br>
                        <a:rPr lang="en-US" sz="4800" dirty="0" smtClean="0"/>
                      </a:br>
                      <a:r>
                        <a:rPr lang="en-US" sz="2400" u="sng" kern="1200" dirty="0" smtClean="0">
                          <a:solidFill>
                            <a:schemeClr val="dk1"/>
                          </a:solidFill>
                          <a:effectLst/>
                          <a:latin typeface="+mn-lt"/>
                          <a:ea typeface="+mn-ea"/>
                          <a:cs typeface="+mn-cs"/>
                          <a:hlinkClick r:id="rId2"/>
                        </a:rPr>
                        <a:t>http://www.curveagency.com/blog/usability-web-icons</a:t>
                      </a:r>
                      <a:endParaRPr lang="en-US" sz="4800" dirty="0"/>
                    </a:p>
                  </a:txBody>
                  <a:tcPr/>
                </a:tc>
              </a:tr>
              <a:tr h="92583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Like?</a:t>
                      </a:r>
                      <a:r>
                        <a:rPr lang="en-US" sz="4800" baseline="0" dirty="0" smtClean="0"/>
                        <a:t> </a:t>
                      </a:r>
                      <a:r>
                        <a:rPr lang="en-US" sz="4800" dirty="0" smtClean="0"/>
                        <a:t>Bookmark? Favorite?</a:t>
                      </a:r>
                      <a:endParaRPr lang="en-US" sz="4800" dirty="0"/>
                    </a:p>
                  </a:txBody>
                  <a:tcPr/>
                </a:tc>
              </a:tr>
              <a:tr h="1748790">
                <a:tc>
                  <a:txBody>
                    <a:bodyPr/>
                    <a:lstStyle/>
                    <a:p>
                      <a:endParaRPr lang="en-US" sz="4800" dirty="0">
                        <a:latin typeface="FontAwesome" pitchFamily="2" charset="0"/>
                      </a:endParaRPr>
                    </a:p>
                  </a:txBody>
                  <a:tcPr/>
                </a:tc>
                <a:tc>
                  <a:txBody>
                    <a:bodyPr/>
                    <a:lstStyle/>
                    <a:p>
                      <a:r>
                        <a:rPr lang="en-US" sz="4800" dirty="0" smtClean="0"/>
                        <a:t>Learning? Intelligence?</a:t>
                      </a:r>
                      <a:br>
                        <a:rPr lang="en-US" sz="4800" dirty="0" smtClean="0"/>
                      </a:br>
                      <a:r>
                        <a:rPr lang="en-US" sz="2400" dirty="0" smtClean="0">
                          <a:hlinkClick r:id="rId3"/>
                        </a:rPr>
                        <a:t>http://www.deseretnews.com/article/705370663/</a:t>
                      </a:r>
                      <a:r>
                        <a:rPr lang="en-US" sz="4800" dirty="0" smtClean="0"/>
                        <a:t> </a:t>
                      </a:r>
                      <a:endParaRPr lang="en-US" sz="4800" dirty="0"/>
                    </a:p>
                  </a:txBody>
                  <a:tcPr/>
                </a:tc>
              </a:tr>
              <a:tr h="925830">
                <a:tc>
                  <a:txBody>
                    <a:bodyPr/>
                    <a:lstStyle/>
                    <a:p>
                      <a:r>
                        <a:rPr lang="en-US" sz="4800" dirty="0" smtClean="0">
                          <a:latin typeface="FontAwesome" pitchFamily="2" charset="0"/>
                        </a:rPr>
                        <a:t></a:t>
                      </a:r>
                      <a:endParaRPr lang="en-US" sz="4800" dirty="0">
                        <a:latin typeface="FontAwesome" pitchFamily="2" charset="0"/>
                      </a:endParaRPr>
                    </a:p>
                  </a:txBody>
                  <a:tcPr/>
                </a:tc>
                <a:tc>
                  <a:txBody>
                    <a:bodyPr/>
                    <a:lstStyle/>
                    <a:p>
                      <a:r>
                        <a:rPr lang="en-US" sz="4800" dirty="0" smtClean="0"/>
                        <a:t>Sign Out? Go Forward?</a:t>
                      </a:r>
                      <a:endParaRPr lang="en-US" sz="4800" dirty="0"/>
                    </a:p>
                  </a:txBody>
                  <a:tcPr/>
                </a:tc>
              </a:tr>
            </a:tbl>
          </a:graphicData>
        </a:graphic>
      </p:graphicFrame>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3224" y="1654373"/>
            <a:ext cx="762000" cy="67508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3224" y="4191000"/>
            <a:ext cx="333683" cy="667366"/>
          </a:xfrm>
          <a:prstGeom prst="rect">
            <a:avLst/>
          </a:prstGeom>
        </p:spPr>
      </p:pic>
    </p:spTree>
    <p:extLst>
      <p:ext uri="{BB962C8B-B14F-4D97-AF65-F5344CB8AC3E}">
        <p14:creationId xmlns:p14="http://schemas.microsoft.com/office/powerpoint/2010/main" val="409851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10000"/>
          </a:bodyPr>
          <a:lstStyle/>
          <a:p>
            <a:pPr marL="0" indent="0">
              <a:lnSpc>
                <a:spcPct val="120000"/>
              </a:lnSpc>
              <a:buNone/>
            </a:pPr>
            <a:r>
              <a:rPr lang="en-US" dirty="0"/>
              <a:t>“The Microsoft Outlook toolbar is a good example: the former icon-only toolbar had poor usability and changing the icons and their positioning didn’t help much. What did help was the introduction of text labels next to the icons. It immediately fixed the usability issues and people started to use the toolbar</a:t>
            </a:r>
            <a:r>
              <a:rPr lang="en-US" dirty="0" smtClean="0"/>
              <a:t>.”</a:t>
            </a:r>
          </a:p>
          <a:p>
            <a:pPr marL="0" indent="0">
              <a:lnSpc>
                <a:spcPct val="120000"/>
              </a:lnSpc>
              <a:buNone/>
            </a:pPr>
            <a:r>
              <a:rPr lang="en-US" u="sng" dirty="0">
                <a:hlinkClick r:id="rId2"/>
              </a:rPr>
              <a:t>http://uxmyths.com/post/715009009/myth-icons-enhance-usability</a:t>
            </a:r>
            <a:endParaRPr lang="en-US" dirty="0"/>
          </a:p>
        </p:txBody>
      </p:sp>
    </p:spTree>
    <p:extLst>
      <p:ext uri="{BB962C8B-B14F-4D97-AF65-F5344CB8AC3E}">
        <p14:creationId xmlns:p14="http://schemas.microsoft.com/office/powerpoint/2010/main" val="13279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70000" lnSpcReduction="20000"/>
          </a:bodyPr>
          <a:lstStyle/>
          <a:p>
            <a:pPr marL="0" indent="0">
              <a:lnSpc>
                <a:spcPct val="120000"/>
              </a:lnSpc>
              <a:buNone/>
            </a:pPr>
            <a:r>
              <a:rPr lang="en-US" dirty="0"/>
              <a:t>“In our study, we found that for icons with labels, users were able to correctly predict what would happen when they tapped the icon 88% of the </a:t>
            </a:r>
            <a:r>
              <a:rPr lang="en-US" dirty="0" smtClean="0"/>
              <a:t>time. </a:t>
            </a:r>
          </a:p>
          <a:p>
            <a:pPr marL="0" indent="0">
              <a:lnSpc>
                <a:spcPct val="120000"/>
              </a:lnSpc>
              <a:buNone/>
            </a:pPr>
            <a:r>
              <a:rPr lang="en-US" dirty="0" smtClean="0"/>
              <a:t>For </a:t>
            </a:r>
            <a:r>
              <a:rPr lang="en-US" dirty="0"/>
              <a:t>icons without labels, this number dropped to 60</a:t>
            </a:r>
            <a:r>
              <a:rPr lang="en-US" dirty="0" smtClean="0"/>
              <a:t>%.</a:t>
            </a:r>
            <a:endParaRPr lang="en-US" dirty="0"/>
          </a:p>
          <a:p>
            <a:pPr marL="0" indent="0">
              <a:lnSpc>
                <a:spcPct val="120000"/>
              </a:lnSpc>
              <a:buNone/>
            </a:pPr>
            <a:r>
              <a:rPr lang="en-US" dirty="0" smtClean="0"/>
              <a:t>And </a:t>
            </a:r>
            <a:r>
              <a:rPr lang="en-US" dirty="0"/>
              <a:t>for unlabeled icons that are unique to the app, users correctly predicted what would happen when they tapped the icon only 34% of the time</a:t>
            </a:r>
            <a:r>
              <a:rPr lang="en-US" dirty="0" smtClean="0"/>
              <a:t>.”</a:t>
            </a:r>
          </a:p>
          <a:p>
            <a:pPr>
              <a:lnSpc>
                <a:spcPct val="120000"/>
              </a:lnSpc>
              <a:buFontTx/>
              <a:buChar char="-"/>
            </a:pPr>
            <a:r>
              <a:rPr lang="en-US" dirty="0" smtClean="0"/>
              <a:t>Hannah Alvarez, </a:t>
            </a:r>
            <a:r>
              <a:rPr lang="en-US" dirty="0" err="1" smtClean="0"/>
              <a:t>UserTesting</a:t>
            </a:r>
            <a:endParaRPr lang="en-US" dirty="0" smtClean="0"/>
          </a:p>
          <a:p>
            <a:pPr marL="0" indent="0">
              <a:lnSpc>
                <a:spcPct val="120000"/>
              </a:lnSpc>
              <a:buNone/>
            </a:pPr>
            <a:r>
              <a:rPr lang="en-US" u="sng" dirty="0">
                <a:hlinkClick r:id="rId2"/>
              </a:rPr>
              <a:t>https://www.usertesting.com/blog/2015/08/04/user-friendly-ui-icons/</a:t>
            </a:r>
            <a:endParaRPr lang="en-US" dirty="0"/>
          </a:p>
        </p:txBody>
      </p:sp>
    </p:spTree>
    <p:extLst>
      <p:ext uri="{BB962C8B-B14F-4D97-AF65-F5344CB8AC3E}">
        <p14:creationId xmlns:p14="http://schemas.microsoft.com/office/powerpoint/2010/main" val="345496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77500" lnSpcReduction="20000"/>
          </a:bodyPr>
          <a:lstStyle/>
          <a:p>
            <a:pPr marL="0" indent="0">
              <a:lnSpc>
                <a:spcPct val="120000"/>
              </a:lnSpc>
              <a:buNone/>
            </a:pPr>
            <a:r>
              <a:rPr lang="en-US" dirty="0"/>
              <a:t>“To help overcome the ambiguity that almost all icons face, a text label must be present alongside an icon to clarify its meaning in that particular context</a:t>
            </a:r>
            <a:r>
              <a:rPr lang="en-US" dirty="0" smtClean="0"/>
              <a:t>.”</a:t>
            </a:r>
          </a:p>
          <a:p>
            <a:pPr marL="0" indent="0">
              <a:lnSpc>
                <a:spcPct val="120000"/>
              </a:lnSpc>
              <a:buNone/>
            </a:pPr>
            <a:r>
              <a:rPr lang="en-US" dirty="0" smtClean="0"/>
              <a:t>“</a:t>
            </a:r>
            <a:r>
              <a:rPr lang="en-US" dirty="0"/>
              <a:t>Use the 5-second rule: if it takes you more than 5 seconds to think of an appropriate icon for something, it is unlikely that an icon can effectively communicate that meaning</a:t>
            </a:r>
            <a:r>
              <a:rPr lang="en-US" dirty="0" smtClean="0"/>
              <a:t>.”</a:t>
            </a:r>
          </a:p>
          <a:p>
            <a:pPr>
              <a:lnSpc>
                <a:spcPct val="120000"/>
              </a:lnSpc>
              <a:buFontTx/>
              <a:buChar char="-"/>
            </a:pPr>
            <a:r>
              <a:rPr lang="en-US" dirty="0" smtClean="0"/>
              <a:t>Aurora Bedford, User Experience Specialist</a:t>
            </a:r>
          </a:p>
          <a:p>
            <a:pPr marL="0" indent="0">
              <a:lnSpc>
                <a:spcPct val="120000"/>
              </a:lnSpc>
              <a:buNone/>
            </a:pPr>
            <a:r>
              <a:rPr lang="en-US" u="sng" dirty="0">
                <a:hlinkClick r:id="rId2"/>
              </a:rPr>
              <a:t>https://www.nngroup.com/articles/icon-usability/</a:t>
            </a:r>
            <a:endParaRPr lang="en-US" dirty="0"/>
          </a:p>
        </p:txBody>
      </p:sp>
    </p:spTree>
    <p:extLst>
      <p:ext uri="{BB962C8B-B14F-4D97-AF65-F5344CB8AC3E}">
        <p14:creationId xmlns:p14="http://schemas.microsoft.com/office/powerpoint/2010/main" val="24252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Icon Libraries</a:t>
            </a:r>
            <a:endParaRPr lang="en-US" dirty="0"/>
          </a:p>
        </p:txBody>
      </p:sp>
      <p:sp>
        <p:nvSpPr>
          <p:cNvPr id="4" name="Content Placeholder 3"/>
          <p:cNvSpPr>
            <a:spLocks noGrp="1"/>
          </p:cNvSpPr>
          <p:nvPr>
            <p:ph idx="1"/>
          </p:nvPr>
        </p:nvSpPr>
        <p:spPr/>
        <p:txBody>
          <a:bodyPr>
            <a:normAutofit fontScale="92500"/>
          </a:bodyPr>
          <a:lstStyle/>
          <a:p>
            <a:pPr>
              <a:lnSpc>
                <a:spcPct val="110000"/>
              </a:lnSpc>
            </a:pPr>
            <a:r>
              <a:rPr lang="en-US" dirty="0" smtClean="0"/>
              <a:t>FontAwesome</a:t>
            </a:r>
            <a:br>
              <a:rPr lang="en-US" dirty="0" smtClean="0"/>
            </a:br>
            <a:r>
              <a:rPr lang="en-US" dirty="0">
                <a:hlinkClick r:id="rId2"/>
              </a:rPr>
              <a:t>https://fortawesome.github.io/Font-Awesome</a:t>
            </a:r>
            <a:r>
              <a:rPr lang="en-US" dirty="0" smtClean="0">
                <a:hlinkClick r:id="rId2"/>
              </a:rPr>
              <a:t>/</a:t>
            </a:r>
            <a:endParaRPr lang="en-US" dirty="0" smtClean="0"/>
          </a:p>
          <a:p>
            <a:pPr>
              <a:lnSpc>
                <a:spcPct val="110000"/>
              </a:lnSpc>
            </a:pPr>
            <a:r>
              <a:rPr lang="en-US" dirty="0" err="1" smtClean="0"/>
              <a:t>FlatIcon</a:t>
            </a:r>
            <a:r>
              <a:rPr lang="en-US" dirty="0" smtClean="0"/>
              <a:t/>
            </a:r>
            <a:br>
              <a:rPr lang="en-US" dirty="0" smtClean="0"/>
            </a:br>
            <a:r>
              <a:rPr lang="en-US" dirty="0">
                <a:hlinkClick r:id="rId3"/>
              </a:rPr>
              <a:t>http://www.flaticon.com</a:t>
            </a:r>
            <a:r>
              <a:rPr lang="en-US" dirty="0" smtClean="0">
                <a:hlinkClick r:id="rId3"/>
              </a:rPr>
              <a:t>/</a:t>
            </a:r>
            <a:endParaRPr lang="en-US" dirty="0" smtClean="0"/>
          </a:p>
          <a:p>
            <a:pPr>
              <a:lnSpc>
                <a:spcPct val="110000"/>
              </a:lnSpc>
            </a:pPr>
            <a:r>
              <a:rPr lang="en-US" dirty="0" smtClean="0"/>
              <a:t>Bootstrap framework (</a:t>
            </a:r>
            <a:r>
              <a:rPr lang="en-US" dirty="0" err="1" smtClean="0"/>
              <a:t>Glyphicon</a:t>
            </a:r>
            <a:r>
              <a:rPr lang="en-US" dirty="0" smtClean="0"/>
              <a:t> Halflings)</a:t>
            </a:r>
            <a:br>
              <a:rPr lang="en-US" dirty="0" smtClean="0"/>
            </a:br>
            <a:r>
              <a:rPr lang="en-US" u="sng" dirty="0">
                <a:hlinkClick r:id="rId4"/>
              </a:rPr>
              <a:t>http://getbootstrap.com/</a:t>
            </a:r>
            <a:endParaRPr lang="en-US" dirty="0"/>
          </a:p>
          <a:p>
            <a:endParaRPr lang="en-US" dirty="0"/>
          </a:p>
        </p:txBody>
      </p:sp>
    </p:spTree>
    <p:extLst>
      <p:ext uri="{BB962C8B-B14F-4D97-AF65-F5344CB8AC3E}">
        <p14:creationId xmlns:p14="http://schemas.microsoft.com/office/powerpoint/2010/main" val="26962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a:blipFill>
            <a:blip r:embed="rId2"/>
            <a:stretch>
              <a:fillRect/>
            </a:stretch>
          </a:blipFill>
        </p:spPr>
      </p:sp>
      <p:sp>
        <p:nvSpPr>
          <p:cNvPr id="3" name="Title 2"/>
          <p:cNvSpPr>
            <a:spLocks noGrp="1"/>
          </p:cNvSpPr>
          <p:nvPr>
            <p:ph type="title"/>
          </p:nvPr>
        </p:nvSpPr>
        <p:spPr/>
        <p:txBody>
          <a:bodyPr anchor="ctr"/>
          <a:lstStyle/>
          <a:p>
            <a:r>
              <a:rPr lang="en-US" sz="8800" dirty="0" smtClean="0"/>
              <a:t>Perceived Performance</a:t>
            </a:r>
            <a:endParaRPr lang="en-US" sz="8800" dirty="0"/>
          </a:p>
        </p:txBody>
      </p:sp>
    </p:spTree>
    <p:extLst>
      <p:ext uri="{BB962C8B-B14F-4D97-AF65-F5344CB8AC3E}">
        <p14:creationId xmlns:p14="http://schemas.microsoft.com/office/powerpoint/2010/main" val="13023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“As with so many things in life, perception is reality: if users see file copying as slower, it </a:t>
            </a:r>
            <a:r>
              <a:rPr lang="en-US" i="1" dirty="0"/>
              <a:t>is</a:t>
            </a:r>
            <a:r>
              <a:rPr lang="en-US" dirty="0"/>
              <a:t> slower</a:t>
            </a:r>
            <a:r>
              <a:rPr lang="en-US" dirty="0" smtClean="0"/>
              <a:t>.”</a:t>
            </a:r>
          </a:p>
          <a:p>
            <a:pPr>
              <a:buFontTx/>
              <a:buChar char="-"/>
            </a:pPr>
            <a:r>
              <a:rPr lang="en-US" dirty="0" smtClean="0"/>
              <a:t>Jeff </a:t>
            </a:r>
            <a:r>
              <a:rPr lang="en-US" dirty="0"/>
              <a:t>Atwood, Stack Overflow </a:t>
            </a:r>
            <a:r>
              <a:rPr lang="en-US" dirty="0" smtClean="0"/>
              <a:t>co-founder</a:t>
            </a:r>
          </a:p>
          <a:p>
            <a:pPr marL="0" indent="0">
              <a:buNone/>
            </a:pPr>
            <a:r>
              <a:rPr lang="en-US" u="sng" dirty="0">
                <a:hlinkClick r:id="rId2"/>
              </a:rPr>
              <a:t>http://blog.codinghorror.com/actual-performance-perceived-performance/</a:t>
            </a:r>
            <a:endParaRPr lang="en-US" dirty="0"/>
          </a:p>
        </p:txBody>
      </p:sp>
    </p:spTree>
    <p:extLst>
      <p:ext uri="{BB962C8B-B14F-4D97-AF65-F5344CB8AC3E}">
        <p14:creationId xmlns:p14="http://schemas.microsoft.com/office/powerpoint/2010/main" val="123543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642461904"/>
              </p:ext>
            </p:extLst>
          </p:nvPr>
        </p:nvGraphicFramePr>
        <p:xfrm>
          <a:off x="1522413" y="381000"/>
          <a:ext cx="10058400" cy="2895600"/>
        </p:xfrm>
        <a:graphic>
          <a:graphicData uri="http://schemas.openxmlformats.org/drawingml/2006/table">
            <a:tbl>
              <a:tblPr bandRow="1">
                <a:tableStyleId>{5C22544A-7EE6-4342-B048-85BDC9FD1C3A}</a:tableStyleId>
              </a:tblPr>
              <a:tblGrid>
                <a:gridCol w="3505199"/>
                <a:gridCol w="6553201"/>
              </a:tblGrid>
              <a:tr h="965200">
                <a:tc>
                  <a:txBody>
                    <a:bodyPr/>
                    <a:lstStyle/>
                    <a:p>
                      <a:r>
                        <a:rPr lang="en-US" sz="4000" dirty="0" smtClean="0"/>
                        <a:t>0.1 second</a:t>
                      </a:r>
                      <a:endParaRPr lang="en-US" sz="4000" dirty="0"/>
                    </a:p>
                  </a:txBody>
                  <a:tcPr/>
                </a:tc>
                <a:tc>
                  <a:txBody>
                    <a:bodyPr/>
                    <a:lstStyle/>
                    <a:p>
                      <a:r>
                        <a:rPr lang="en-US" sz="4000" dirty="0" smtClean="0"/>
                        <a:t>Instantaneous feedback</a:t>
                      </a:r>
                      <a:endParaRPr lang="en-US" sz="4000" dirty="0"/>
                    </a:p>
                  </a:txBody>
                  <a:tcPr/>
                </a:tc>
              </a:tr>
              <a:tr h="965200">
                <a:tc>
                  <a:txBody>
                    <a:bodyPr/>
                    <a:lstStyle/>
                    <a:p>
                      <a:r>
                        <a:rPr lang="en-US" sz="4000" dirty="0" smtClean="0"/>
                        <a:t>1.0 second</a:t>
                      </a:r>
                      <a:endParaRPr lang="en-US" sz="4000" dirty="0"/>
                    </a:p>
                  </a:txBody>
                  <a:tcPr/>
                </a:tc>
                <a:tc>
                  <a:txBody>
                    <a:bodyPr/>
                    <a:lstStyle/>
                    <a:p>
                      <a:r>
                        <a:rPr lang="en-US" sz="4000" kern="1200" dirty="0" smtClean="0">
                          <a:solidFill>
                            <a:srgbClr val="303030"/>
                          </a:solidFill>
                          <a:effectLst/>
                          <a:latin typeface="Segoe UI Semibold" panose="020B0702040204020203" pitchFamily="34" charset="0"/>
                          <a:ea typeface="+mn-ea"/>
                          <a:cs typeface="+mn-cs"/>
                        </a:rPr>
                        <a:t>Noticeable delay</a:t>
                      </a:r>
                      <a:endParaRPr lang="en-US" sz="4000" dirty="0"/>
                    </a:p>
                  </a:txBody>
                  <a:tcPr/>
                </a:tc>
              </a:tr>
              <a:tr h="965200">
                <a:tc>
                  <a:txBody>
                    <a:bodyPr/>
                    <a:lstStyle/>
                    <a:p>
                      <a:r>
                        <a:rPr lang="en-US" sz="4000" dirty="0" smtClean="0"/>
                        <a:t>10 seconds</a:t>
                      </a:r>
                      <a:endParaRPr lang="en-US" sz="4000" dirty="0"/>
                    </a:p>
                  </a:txBody>
                  <a:tcPr/>
                </a:tc>
                <a:tc>
                  <a:txBody>
                    <a:bodyPr/>
                    <a:lstStyle/>
                    <a:p>
                      <a:r>
                        <a:rPr lang="en-US" sz="4000" dirty="0" smtClean="0"/>
                        <a:t>Patience reached limit</a:t>
                      </a:r>
                      <a:endParaRPr lang="en-US" sz="4000" dirty="0"/>
                    </a:p>
                  </a:txBody>
                  <a:tcPr/>
                </a:tc>
              </a:tr>
            </a:tbl>
          </a:graphicData>
        </a:graphic>
      </p:graphicFrame>
      <p:sp>
        <p:nvSpPr>
          <p:cNvPr id="4" name="Content Placeholder 3"/>
          <p:cNvSpPr>
            <a:spLocks noGrp="1"/>
          </p:cNvSpPr>
          <p:nvPr>
            <p:ph idx="10"/>
          </p:nvPr>
        </p:nvSpPr>
        <p:spPr/>
        <p:txBody>
          <a:bodyPr>
            <a:normAutofit fontScale="92500" lnSpcReduction="20000"/>
          </a:bodyPr>
          <a:lstStyle/>
          <a:p>
            <a:pPr marL="0" indent="0">
              <a:lnSpc>
                <a:spcPct val="110000"/>
              </a:lnSpc>
              <a:buNone/>
            </a:pPr>
            <a:r>
              <a:rPr lang="en-US" dirty="0"/>
              <a:t>Response Times: The 3 Important Limits</a:t>
            </a:r>
          </a:p>
          <a:p>
            <a:pPr>
              <a:lnSpc>
                <a:spcPct val="110000"/>
              </a:lnSpc>
              <a:buFontTx/>
              <a:buChar char="-"/>
            </a:pPr>
            <a:r>
              <a:rPr lang="en-US" dirty="0" err="1" smtClean="0"/>
              <a:t>Jakob</a:t>
            </a:r>
            <a:r>
              <a:rPr lang="en-US" dirty="0" smtClean="0"/>
              <a:t> </a:t>
            </a:r>
            <a:r>
              <a:rPr lang="en-US" dirty="0"/>
              <a:t>Nielsen, </a:t>
            </a:r>
            <a:r>
              <a:rPr lang="en-US" dirty="0" smtClean="0"/>
              <a:t>Nielsen </a:t>
            </a:r>
            <a:r>
              <a:rPr lang="en-US" dirty="0"/>
              <a:t>Norman </a:t>
            </a:r>
            <a:r>
              <a:rPr lang="en-US" dirty="0" smtClean="0"/>
              <a:t>Group</a:t>
            </a:r>
          </a:p>
          <a:p>
            <a:pPr marL="0" indent="0">
              <a:lnSpc>
                <a:spcPct val="110000"/>
              </a:lnSpc>
              <a:buNone/>
            </a:pPr>
            <a:r>
              <a:rPr lang="en-US" u="sng" dirty="0" smtClean="0">
                <a:hlinkClick r:id="rId2"/>
              </a:rPr>
              <a:t>https</a:t>
            </a:r>
            <a:r>
              <a:rPr lang="en-US" u="sng" dirty="0">
                <a:hlinkClick r:id="rId2"/>
              </a:rPr>
              <a:t>://www.nngroup.com/articles/response-times-3-important-limits/</a:t>
            </a:r>
            <a:endParaRPr lang="en-US" dirty="0"/>
          </a:p>
        </p:txBody>
      </p:sp>
    </p:spTree>
    <p:extLst>
      <p:ext uri="{BB962C8B-B14F-4D97-AF65-F5344CB8AC3E}">
        <p14:creationId xmlns:p14="http://schemas.microsoft.com/office/powerpoint/2010/main" val="147710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endParaRPr lang="en-US" sz="2000" dirty="0">
              <a:latin typeface="FontAwesome" pitchFamily="2" charset="0"/>
            </a:endParaRPr>
          </a:p>
          <a:p>
            <a:pPr marL="0" indent="0" algn="ctr">
              <a:buNone/>
            </a:pPr>
            <a:endParaRPr lang="en-US" sz="2000" dirty="0" smtClean="0">
              <a:latin typeface="FontAwesome" pitchFamily="2" charset="0"/>
            </a:endParaRPr>
          </a:p>
          <a:p>
            <a:pPr marL="0" indent="0" algn="ctr">
              <a:buNone/>
            </a:pPr>
            <a:endParaRPr lang="en-US" sz="11500" dirty="0" smtClean="0">
              <a:solidFill>
                <a:schemeClr val="accent1">
                  <a:lumMod val="75000"/>
                </a:schemeClr>
              </a:solidFill>
              <a:latin typeface="FontAwesome" pitchFamily="2" charset="0"/>
            </a:endParaRPr>
          </a:p>
          <a:p>
            <a:pPr marL="0" indent="0" algn="ctr">
              <a:buNone/>
            </a:pPr>
            <a:r>
              <a:rPr lang="en-US" sz="11500" dirty="0" smtClean="0"/>
              <a:t>Please Wait…</a:t>
            </a:r>
            <a:endParaRPr lang="en-US" sz="11500" dirty="0">
              <a:latin typeface="FontAwesome" pitchFamily="2" charset="0"/>
            </a:endParaRPr>
          </a:p>
        </p:txBody>
      </p:sp>
      <p:sp>
        <p:nvSpPr>
          <p:cNvPr id="5" name="TextBox 4"/>
          <p:cNvSpPr txBox="1"/>
          <p:nvPr/>
        </p:nvSpPr>
        <p:spPr>
          <a:xfrm>
            <a:off x="4570412" y="685800"/>
            <a:ext cx="3200400" cy="3200400"/>
          </a:xfrm>
          <a:prstGeom prst="rect">
            <a:avLst/>
          </a:prstGeom>
          <a:noFill/>
        </p:spPr>
        <p:txBody>
          <a:bodyPr wrap="square" rtlCol="0" anchor="ctr">
            <a:spAutoFit/>
          </a:bodyPr>
          <a:lstStyle/>
          <a:p>
            <a:pPr algn="ctr"/>
            <a:r>
              <a:rPr lang="en-US" sz="16600" dirty="0">
                <a:solidFill>
                  <a:schemeClr val="accent1">
                    <a:lumMod val="75000"/>
                  </a:schemeClr>
                </a:solidFill>
                <a:latin typeface="FontAwesome" pitchFamily="2" charset="0"/>
              </a:rPr>
              <a:t></a:t>
            </a:r>
            <a:endParaRPr lang="en-US" dirty="0"/>
          </a:p>
        </p:txBody>
      </p:sp>
    </p:spTree>
    <p:extLst>
      <p:ext uri="{BB962C8B-B14F-4D97-AF65-F5344CB8AC3E}">
        <p14:creationId xmlns:p14="http://schemas.microsoft.com/office/powerpoint/2010/main" val="129705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86400000">
                                      <p:cBhvr>
                                        <p:cTn id="6" dur="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“The Better the Design, the More Invisible It </a:t>
            </a:r>
            <a:r>
              <a:rPr lang="en-US" dirty="0" smtClean="0"/>
              <a:t>Becomes”</a:t>
            </a:r>
          </a:p>
          <a:p>
            <a:pPr marL="0" indent="0">
              <a:lnSpc>
                <a:spcPct val="120000"/>
              </a:lnSpc>
              <a:buNone/>
            </a:pPr>
            <a:r>
              <a:rPr lang="en-US" dirty="0" smtClean="0"/>
              <a:t>- Jared </a:t>
            </a:r>
            <a:r>
              <a:rPr lang="en-US" dirty="0"/>
              <a:t>M. Spool, usability guru</a:t>
            </a:r>
          </a:p>
          <a:p>
            <a:pPr marL="0" indent="0">
              <a:buNone/>
            </a:pPr>
            <a:r>
              <a:rPr lang="en-US" dirty="0" smtClean="0"/>
              <a:t> </a:t>
            </a:r>
            <a:r>
              <a:rPr lang="en-US" sz="4000" u="sng" dirty="0" smtClean="0">
                <a:hlinkClick r:id="rId2"/>
              </a:rPr>
              <a:t>https</a:t>
            </a:r>
            <a:r>
              <a:rPr lang="en-US" sz="4000" u="sng" dirty="0">
                <a:hlinkClick r:id="rId2"/>
              </a:rPr>
              <a:t>://articles.uie.com/experiencedesign/</a:t>
            </a:r>
            <a:endParaRPr lang="en-US" sz="4000" dirty="0"/>
          </a:p>
          <a:p>
            <a:pPr marL="0" indent="0">
              <a:buNone/>
            </a:pPr>
            <a:r>
              <a:rPr lang="en-US" dirty="0"/>
              <a:t> </a:t>
            </a:r>
          </a:p>
          <a:p>
            <a:pPr marL="0" indent="0">
              <a:buNone/>
            </a:pPr>
            <a:r>
              <a:rPr lang="en-US" dirty="0"/>
              <a:t>“Good design is pretty much invisible</a:t>
            </a:r>
            <a:r>
              <a:rPr lang="en-US" dirty="0" smtClean="0"/>
              <a:t>.”</a:t>
            </a:r>
          </a:p>
          <a:p>
            <a:pPr marL="0" indent="0">
              <a:buNone/>
            </a:pPr>
            <a:r>
              <a:rPr lang="en-US" dirty="0" smtClean="0"/>
              <a:t>- </a:t>
            </a:r>
            <a:r>
              <a:rPr lang="en-US" dirty="0"/>
              <a:t>Carrie Cousins, chief writer, Design </a:t>
            </a:r>
            <a:r>
              <a:rPr lang="en-US" dirty="0" smtClean="0"/>
              <a:t>Shack</a:t>
            </a:r>
            <a:endParaRPr lang="en-US" dirty="0"/>
          </a:p>
          <a:p>
            <a:pPr marL="0" indent="0">
              <a:lnSpc>
                <a:spcPct val="120000"/>
              </a:lnSpc>
              <a:buNone/>
            </a:pPr>
            <a:r>
              <a:rPr lang="en-US" u="sng" dirty="0">
                <a:hlinkClick r:id="rId3"/>
              </a:rPr>
              <a:t>http://designshack.net/articles/graphics/10-reasons-why-the-best-design-is-invisible/</a:t>
            </a:r>
            <a:endParaRPr lang="en-US" dirty="0"/>
          </a:p>
          <a:p>
            <a:pPr marL="0" indent="0">
              <a:buNone/>
            </a:pPr>
            <a:endParaRPr lang="en-US" dirty="0"/>
          </a:p>
        </p:txBody>
      </p:sp>
    </p:spTree>
    <p:extLst>
      <p:ext uri="{BB962C8B-B14F-4D97-AF65-F5344CB8AC3E}">
        <p14:creationId xmlns:p14="http://schemas.microsoft.com/office/powerpoint/2010/main" val="274679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04050" r="-104050"/>
          <a:stretch/>
        </p:blipFill>
        <p:spPr/>
      </p:pic>
    </p:spTree>
    <p:extLst>
      <p:ext uri="{BB962C8B-B14F-4D97-AF65-F5344CB8AC3E}">
        <p14:creationId xmlns:p14="http://schemas.microsoft.com/office/powerpoint/2010/main" val="8681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7636" b="7636"/>
          <a:stretch>
            <a:fillRect/>
          </a:stretch>
        </p:blipFill>
        <p:spPr/>
      </p:pic>
      <p:sp>
        <p:nvSpPr>
          <p:cNvPr id="5" name="Title 4"/>
          <p:cNvSpPr>
            <a:spLocks noGrp="1"/>
          </p:cNvSpPr>
          <p:nvPr>
            <p:ph type="title"/>
          </p:nvPr>
        </p:nvSpPr>
        <p:spPr/>
        <p:txBody>
          <a:bodyPr/>
          <a:lstStyle/>
          <a:p>
            <a:r>
              <a:rPr lang="en-US" dirty="0" smtClean="0"/>
              <a:t>Design</a:t>
            </a:r>
            <a:endParaRPr lang="en-US" dirty="0"/>
          </a:p>
        </p:txBody>
      </p:sp>
    </p:spTree>
    <p:extLst>
      <p:ext uri="{BB962C8B-B14F-4D97-AF65-F5344CB8AC3E}">
        <p14:creationId xmlns:p14="http://schemas.microsoft.com/office/powerpoint/2010/main" val="169136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Tips</a:t>
            </a:r>
            <a:endParaRPr lang="en-US" dirty="0"/>
          </a:p>
        </p:txBody>
      </p:sp>
      <p:sp>
        <p:nvSpPr>
          <p:cNvPr id="5" name="Content Placeholder 4"/>
          <p:cNvSpPr>
            <a:spLocks noGrp="1"/>
          </p:cNvSpPr>
          <p:nvPr>
            <p:ph idx="1"/>
          </p:nvPr>
        </p:nvSpPr>
        <p:spPr/>
        <p:txBody>
          <a:bodyPr/>
          <a:lstStyle/>
          <a:p>
            <a:r>
              <a:rPr lang="en-US" dirty="0" smtClean="0"/>
              <a:t>Be consistent</a:t>
            </a:r>
          </a:p>
          <a:p>
            <a:r>
              <a:rPr lang="en-US" dirty="0" smtClean="0"/>
              <a:t>Whitespace is your friend</a:t>
            </a:r>
          </a:p>
          <a:p>
            <a:r>
              <a:rPr lang="en-US" dirty="0" smtClean="0"/>
              <a:t>Explain dialog boxes and errors</a:t>
            </a:r>
          </a:p>
          <a:p>
            <a:r>
              <a:rPr lang="en-US" dirty="0" smtClean="0"/>
              <a:t>Double-check spelling and grammar</a:t>
            </a:r>
          </a:p>
          <a:p>
            <a:r>
              <a:rPr lang="en-US" dirty="0" smtClean="0"/>
              <a:t>Label icons</a:t>
            </a:r>
          </a:p>
          <a:p>
            <a:r>
              <a:rPr lang="en-US" dirty="0" smtClean="0"/>
              <a:t>Perceived performance is important</a:t>
            </a:r>
            <a:endParaRPr lang="en-US" dirty="0"/>
          </a:p>
        </p:txBody>
      </p:sp>
    </p:spTree>
    <p:extLst>
      <p:ext uri="{BB962C8B-B14F-4D97-AF65-F5344CB8AC3E}">
        <p14:creationId xmlns:p14="http://schemas.microsoft.com/office/powerpoint/2010/main" val="103257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15909" b="15909"/>
          <a:stretch>
            <a:fillRect/>
          </a:stretch>
        </p:blipFill>
        <p:spPr/>
      </p:pic>
      <p:sp>
        <p:nvSpPr>
          <p:cNvPr id="5" name="Text Placeholder 4"/>
          <p:cNvSpPr>
            <a:spLocks noGrp="1"/>
          </p:cNvSpPr>
          <p:nvPr>
            <p:ph type="body" sz="half" idx="2"/>
          </p:nvPr>
        </p:nvSpPr>
        <p:spPr/>
        <p:txBody>
          <a:bodyPr>
            <a:noAutofit/>
          </a:bodyPr>
          <a:lstStyle/>
          <a:p>
            <a:r>
              <a:rPr lang="en-US" sz="2400" dirty="0"/>
              <a:t>Dawn </a:t>
            </a:r>
            <a:r>
              <a:rPr lang="en-US" sz="2400" dirty="0" err="1"/>
              <a:t>Huczek</a:t>
            </a:r>
            <a:r>
              <a:rPr lang="en-US" sz="2400" dirty="0"/>
              <a:t> on </a:t>
            </a:r>
            <a:r>
              <a:rPr lang="en-US" sz="2400" dirty="0" smtClean="0"/>
              <a:t>Flickr - </a:t>
            </a:r>
            <a:r>
              <a:rPr lang="en-US" sz="2400" dirty="0"/>
              <a:t>“I think they need a few more signs</a:t>
            </a:r>
            <a:r>
              <a:rPr lang="en-US" sz="2400" dirty="0" smtClean="0"/>
              <a:t>!”</a:t>
            </a:r>
          </a:p>
          <a:p>
            <a:r>
              <a:rPr lang="en-US" sz="2400" u="sng" dirty="0">
                <a:hlinkClick r:id="rId3"/>
              </a:rPr>
              <a:t>https://creativecommons.org/licenses/by/2.0/</a:t>
            </a:r>
            <a:endParaRPr lang="en-US" sz="2400" dirty="0"/>
          </a:p>
        </p:txBody>
      </p:sp>
    </p:spTree>
    <p:extLst>
      <p:ext uri="{BB962C8B-B14F-4D97-AF65-F5344CB8AC3E}">
        <p14:creationId xmlns:p14="http://schemas.microsoft.com/office/powerpoint/2010/main" val="294046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a:blipFill>
            <a:blip r:embed="rId2"/>
            <a:stretch>
              <a:fillRect/>
            </a:stretch>
          </a:blipFill>
        </p:spPr>
      </p:sp>
      <p:sp>
        <p:nvSpPr>
          <p:cNvPr id="4" name="Title 3"/>
          <p:cNvSpPr>
            <a:spLocks noGrp="1"/>
          </p:cNvSpPr>
          <p:nvPr>
            <p:ph type="title"/>
          </p:nvPr>
        </p:nvSpPr>
        <p:spPr/>
        <p:txBody>
          <a:bodyPr/>
          <a:lstStyle/>
          <a:p>
            <a:r>
              <a:rPr lang="en-US" dirty="0" smtClean="0"/>
              <a:t>@malekontheweb</a:t>
            </a:r>
            <a:endParaRPr lang="en-US" dirty="0"/>
          </a:p>
        </p:txBody>
      </p:sp>
    </p:spTree>
    <p:extLst>
      <p:ext uri="{BB962C8B-B14F-4D97-AF65-F5344CB8AC3E}">
        <p14:creationId xmlns:p14="http://schemas.microsoft.com/office/powerpoint/2010/main" val="3657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4" name="Content Placeholder 3"/>
          <p:cNvSpPr>
            <a:spLocks noGrp="1"/>
          </p:cNvSpPr>
          <p:nvPr>
            <p:ph idx="1"/>
          </p:nvPr>
        </p:nvSpPr>
        <p:spPr/>
        <p:txBody>
          <a:bodyPr>
            <a:normAutofit fontScale="92500"/>
          </a:bodyPr>
          <a:lstStyle/>
          <a:p>
            <a:r>
              <a:rPr lang="en-US" dirty="0"/>
              <a:t>Interface </a:t>
            </a:r>
            <a:r>
              <a:rPr lang="en-US" dirty="0" smtClean="0"/>
              <a:t>Consistency</a:t>
            </a:r>
          </a:p>
          <a:p>
            <a:r>
              <a:rPr lang="en-US" dirty="0" smtClean="0"/>
              <a:t>Whitespace (Negative Space) </a:t>
            </a:r>
            <a:r>
              <a:rPr lang="en-US" dirty="0"/>
              <a:t>and </a:t>
            </a:r>
            <a:r>
              <a:rPr lang="en-US" dirty="0" smtClean="0"/>
              <a:t>Simplicity</a:t>
            </a:r>
          </a:p>
          <a:p>
            <a:r>
              <a:rPr lang="en-US" dirty="0"/>
              <a:t>Dialogs and Error </a:t>
            </a:r>
            <a:r>
              <a:rPr lang="en-US" dirty="0" smtClean="0"/>
              <a:t>Messages</a:t>
            </a:r>
          </a:p>
          <a:p>
            <a:r>
              <a:rPr lang="en-US" dirty="0" err="1" smtClean="0"/>
              <a:t>Propper</a:t>
            </a:r>
            <a:r>
              <a:rPr lang="en-US" dirty="0" smtClean="0"/>
              <a:t> </a:t>
            </a:r>
            <a:r>
              <a:rPr lang="en-US" dirty="0" err="1" smtClean="0"/>
              <a:t>Grammer</a:t>
            </a:r>
            <a:r>
              <a:rPr lang="en-US" dirty="0" smtClean="0"/>
              <a:t> and </a:t>
            </a:r>
            <a:r>
              <a:rPr lang="en-US" dirty="0" err="1" smtClean="0"/>
              <a:t>Speling</a:t>
            </a:r>
            <a:endParaRPr lang="en-US" dirty="0" smtClean="0"/>
          </a:p>
          <a:p>
            <a:r>
              <a:rPr lang="en-US" dirty="0" smtClean="0"/>
              <a:t>Icons</a:t>
            </a:r>
          </a:p>
          <a:p>
            <a:r>
              <a:rPr lang="en-US" dirty="0" smtClean="0"/>
              <a:t>Perceived Performance</a:t>
            </a:r>
          </a:p>
          <a:p>
            <a:endParaRPr lang="en-US" dirty="0" smtClean="0"/>
          </a:p>
          <a:p>
            <a:endParaRPr lang="en-US" dirty="0"/>
          </a:p>
        </p:txBody>
      </p:sp>
      <p:sp>
        <p:nvSpPr>
          <p:cNvPr id="5" name="TextBox 4"/>
          <p:cNvSpPr txBox="1"/>
          <p:nvPr/>
        </p:nvSpPr>
        <p:spPr>
          <a:xfrm>
            <a:off x="1751012" y="3810000"/>
            <a:ext cx="8534400" cy="707886"/>
          </a:xfrm>
          <a:prstGeom prst="rect">
            <a:avLst/>
          </a:prstGeom>
          <a:solidFill>
            <a:schemeClr val="bg1"/>
          </a:solidFill>
        </p:spPr>
        <p:txBody>
          <a:bodyPr wrap="square" rtlCol="0">
            <a:spAutoFit/>
          </a:bodyPr>
          <a:lstStyle/>
          <a:p>
            <a:r>
              <a:rPr lang="en-US" sz="4000" b="1" dirty="0" smtClean="0">
                <a:solidFill>
                  <a:schemeClr val="accent6">
                    <a:lumMod val="60000"/>
                    <a:lumOff val="40000"/>
                  </a:schemeClr>
                </a:solidFill>
                <a:latin typeface="Lucida Sans Typewriter" panose="020B0509030504030204" pitchFamily="49" charset="0"/>
              </a:rPr>
              <a:t>Proper Grammar and Spelling</a:t>
            </a:r>
            <a:endParaRPr lang="en-US" sz="4000" b="1" dirty="0">
              <a:solidFill>
                <a:schemeClr val="accent6">
                  <a:lumMod val="60000"/>
                  <a:lumOff val="40000"/>
                </a:schemeClr>
              </a:solidFill>
              <a:latin typeface="Lucida Sans Typewriter" panose="020B0509030504030204" pitchFamily="49" charset="0"/>
            </a:endParaRPr>
          </a:p>
        </p:txBody>
      </p:sp>
    </p:spTree>
    <p:extLst>
      <p:ext uri="{BB962C8B-B14F-4D97-AF65-F5344CB8AC3E}">
        <p14:creationId xmlns:p14="http://schemas.microsoft.com/office/powerpoint/2010/main" val="29390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idx="1"/>
          </p:nvPr>
        </p:nvSpPr>
        <p:spPr>
          <a:blipFill>
            <a:blip r:embed="rId2"/>
            <a:stretch>
              <a:fillRect/>
            </a:stretch>
          </a:blipFill>
        </p:spPr>
      </p:sp>
      <p:sp>
        <p:nvSpPr>
          <p:cNvPr id="4" name="Title 3"/>
          <p:cNvSpPr>
            <a:spLocks noGrp="1"/>
          </p:cNvSpPr>
          <p:nvPr>
            <p:ph type="title"/>
          </p:nvPr>
        </p:nvSpPr>
        <p:spPr/>
        <p:txBody>
          <a:bodyPr/>
          <a:lstStyle/>
          <a:p>
            <a:r>
              <a:rPr lang="en-US" dirty="0" smtClean="0"/>
              <a:t>Consistency</a:t>
            </a:r>
            <a:endParaRPr lang="en-US" dirty="0"/>
          </a:p>
        </p:txBody>
      </p:sp>
    </p:spTree>
    <p:extLst>
      <p:ext uri="{BB962C8B-B14F-4D97-AF65-F5344CB8AC3E}">
        <p14:creationId xmlns:p14="http://schemas.microsoft.com/office/powerpoint/2010/main" val="270329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Sketch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stom 1">
      <a:majorFont>
        <a:latin typeface="Cambria"/>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9CF527E-FFB0-4DB9-A7A4-39065878ED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Currency symbols presentation (widescreen)</Template>
  <TotalTime>0</TotalTime>
  <Words>1500</Words>
  <Application>Microsoft Office PowerPoint</Application>
  <PresentationFormat>Custom</PresentationFormat>
  <Paragraphs>220</Paragraphs>
  <Slides>74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Bauhaus 93</vt:lpstr>
      <vt:lpstr>Cambria</vt:lpstr>
      <vt:lpstr>Euphemia</vt:lpstr>
      <vt:lpstr>FontAwesome</vt:lpstr>
      <vt:lpstr>Lucida Sans Typewriter</vt:lpstr>
      <vt:lpstr>Rockwell</vt:lpstr>
      <vt:lpstr>Segoe UI Semibold</vt:lpstr>
      <vt:lpstr>Sketch 16x9</vt:lpstr>
      <vt:lpstr>When the Developer Must Design</vt:lpstr>
      <vt:lpstr>PowerPoint Presentation</vt:lpstr>
      <vt:lpstr>PowerPoint Presentation</vt:lpstr>
      <vt:lpstr>Andrew Malek</vt:lpstr>
      <vt:lpstr>A Vital Truth About Design</vt:lpstr>
      <vt:lpstr>PowerPoint Presentation</vt:lpstr>
      <vt:lpstr>PowerPoint Presentation</vt:lpstr>
      <vt:lpstr>Topics</vt:lpstr>
      <vt:lpstr>Consistency</vt:lpstr>
      <vt:lpstr>PowerPoint Presentation</vt:lpstr>
      <vt:lpstr>PowerPoint Presentation</vt:lpstr>
      <vt:lpstr>Spatial Memory</vt:lpstr>
      <vt:lpstr>PowerPoint Presentation</vt:lpstr>
      <vt:lpstr>PowerPoint Presentation</vt:lpstr>
      <vt:lpstr>UI Guidelines</vt:lpstr>
      <vt:lpstr>PowerPoint Presentation</vt:lpstr>
      <vt:lpstr>PowerPoint Presentation</vt:lpstr>
      <vt:lpstr>PowerPoint Presentation</vt:lpstr>
      <vt:lpstr>PowerPoint Presentation</vt:lpstr>
      <vt:lpstr>Fonts</vt:lpstr>
      <vt:lpstr>PowerPoint Presentation</vt:lpstr>
      <vt:lpstr>PowerPoint Presentation</vt:lpstr>
      <vt:lpstr>PowerPoint Presentation</vt:lpstr>
      <vt:lpstr>PowerPoint Presentation</vt:lpstr>
      <vt:lpstr>PowerPoint Presentation</vt:lpstr>
      <vt:lpstr>PowerPoint Presentation</vt:lpstr>
      <vt:lpstr>Colors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Contrast</vt:lpstr>
      <vt:lpstr>Simulate Colorblindness</vt:lpstr>
      <vt:lpstr>PowerPoint Presentation</vt:lpstr>
      <vt:lpstr>Whitespace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Dialogs and Errors</vt:lpstr>
      <vt:lpstr>PowerPoint Presentation</vt:lpstr>
      <vt:lpstr>PowerPoint Presentation</vt:lpstr>
      <vt:lpstr>Suggestions from iOS Guidelines</vt:lpstr>
      <vt:lpstr>Discussions on Alerts</vt:lpstr>
      <vt:lpstr>Grammar</vt:lpstr>
      <vt:lpstr>Consistency</vt:lpstr>
      <vt:lpstr>Grammar and Microcopy</vt:lpstr>
      <vt:lpstr>Icons</vt:lpstr>
      <vt:lpstr>Icons One Could Argue as “Standards”</vt:lpstr>
      <vt:lpstr>PowerPoint Presentation</vt:lpstr>
      <vt:lpstr>Potentially Confusing Icons</vt:lpstr>
      <vt:lpstr>PowerPoint Presentation</vt:lpstr>
      <vt:lpstr>PowerPoint Presentation</vt:lpstr>
      <vt:lpstr>PowerPoint Presentation</vt:lpstr>
      <vt:lpstr>Icon Libraries</vt:lpstr>
      <vt:lpstr>Perceived Performance</vt:lpstr>
      <vt:lpstr>PowerPoint Presentation</vt:lpstr>
      <vt:lpstr>PowerPoint Presentation</vt:lpstr>
      <vt:lpstr>PowerPoint Presentation</vt:lpstr>
      <vt:lpstr>PowerPoint Presentation</vt:lpstr>
      <vt:lpstr>Design</vt:lpstr>
      <vt:lpstr>Design Tips</vt:lpstr>
      <vt:lpstr>PowerPoint Presentation</vt:lpstr>
      <vt:lpstr>@malekontheweb</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2016-01-23T19:39:34Z</dcterms:created>
  <dcterms:modified xsi:type="dcterms:W3CDTF">2016-02-16T21:02:10Z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TC028952629991</vt:lpwstr>
  </property>
</Properties>
</file>